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347" r:id="rId2"/>
    <p:sldId id="353" r:id="rId3"/>
    <p:sldId id="335" r:id="rId4"/>
    <p:sldId id="336" r:id="rId5"/>
    <p:sldId id="322" r:id="rId6"/>
    <p:sldId id="337" r:id="rId7"/>
    <p:sldId id="314" r:id="rId8"/>
    <p:sldId id="393" r:id="rId9"/>
    <p:sldId id="415" r:id="rId10"/>
    <p:sldId id="397" r:id="rId11"/>
    <p:sldId id="408" r:id="rId12"/>
    <p:sldId id="398" r:id="rId13"/>
    <p:sldId id="401" r:id="rId14"/>
    <p:sldId id="339" r:id="rId15"/>
    <p:sldId id="409" r:id="rId16"/>
    <p:sldId id="416" r:id="rId17"/>
    <p:sldId id="417" r:id="rId18"/>
    <p:sldId id="418" r:id="rId19"/>
    <p:sldId id="419" r:id="rId20"/>
    <p:sldId id="420" r:id="rId21"/>
    <p:sldId id="421" r:id="rId22"/>
    <p:sldId id="422" r:id="rId23"/>
    <p:sldId id="423" r:id="rId24"/>
    <p:sldId id="424" r:id="rId25"/>
    <p:sldId id="425" r:id="rId26"/>
    <p:sldId id="426" r:id="rId27"/>
    <p:sldId id="340" r:id="rId28"/>
    <p:sldId id="412" r:id="rId29"/>
    <p:sldId id="413" r:id="rId30"/>
    <p:sldId id="414" r:id="rId31"/>
    <p:sldId id="278" r:id="rId32"/>
    <p:sldId id="375" r:id="rId33"/>
    <p:sldId id="343"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4" autoAdjust="0"/>
  </p:normalViewPr>
  <p:slideViewPr>
    <p:cSldViewPr snapToGrid="0" showGuides="1">
      <p:cViewPr varScale="1">
        <p:scale>
          <a:sx n="82" d="100"/>
          <a:sy n="82" d="100"/>
        </p:scale>
        <p:origin x="691" y="62"/>
      </p:cViewPr>
      <p:guideLst>
        <p:guide orient="horz" pos="1049"/>
        <p:guide pos="5541"/>
      </p:guideLst>
    </p:cSldViewPr>
  </p:slideViewPr>
  <p:notesTextViewPr>
    <p:cViewPr>
      <p:scale>
        <a:sx n="66" d="100"/>
        <a:sy n="66"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2024/3/27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1711729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3707316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378645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每个相关测量和实验条件下参与者结果的平均值。风险、理解和信任的单元格根据所描述的平均值线性填充，范围从</a:t>
            </a:r>
            <a:r>
              <a:rPr lang="en-US" altLang="zh-CN" sz="4000" b="0" i="0" dirty="0">
                <a:solidFill>
                  <a:srgbClr val="1D2129"/>
                </a:solidFill>
                <a:effectLst/>
                <a:latin typeface="PingFangSC-Regular"/>
              </a:rPr>
              <a:t>1</a:t>
            </a:r>
            <a:r>
              <a:rPr lang="zh-CN" altLang="en-US" sz="4000" b="0" i="0" dirty="0">
                <a:solidFill>
                  <a:srgbClr val="1D2129"/>
                </a:solidFill>
                <a:effectLst/>
                <a:latin typeface="PingFangSC-Regular"/>
              </a:rPr>
              <a:t>（单元格中没有橙色）到</a:t>
            </a:r>
            <a:r>
              <a:rPr lang="en-US" altLang="zh-CN" sz="4000" b="0" i="0" dirty="0">
                <a:solidFill>
                  <a:srgbClr val="1D2129"/>
                </a:solidFill>
                <a:effectLst/>
                <a:latin typeface="PingFangSC-Regular"/>
              </a:rPr>
              <a:t>10</a:t>
            </a:r>
            <a:r>
              <a:rPr lang="zh-CN" altLang="en-US" sz="4000" b="0" i="0" dirty="0">
                <a:solidFill>
                  <a:srgbClr val="1D2129"/>
                </a:solidFill>
                <a:effectLst/>
                <a:latin typeface="PingFangSC-Regular"/>
              </a:rPr>
              <a:t>（整个单元格为橙色）。道路进入时间的单元格根据所描述的平均值线性填充，范围从</a:t>
            </a:r>
            <a:r>
              <a:rPr lang="en-US" altLang="zh-CN" sz="4000" b="0" i="0" dirty="0">
                <a:solidFill>
                  <a:srgbClr val="1D2129"/>
                </a:solidFill>
                <a:effectLst/>
                <a:latin typeface="PingFangSC-Regular"/>
              </a:rPr>
              <a:t>5s</a:t>
            </a:r>
            <a:r>
              <a:rPr lang="zh-CN" altLang="en-US" sz="4000" b="0" i="0" dirty="0">
                <a:solidFill>
                  <a:srgbClr val="1D2129"/>
                </a:solidFill>
                <a:effectLst/>
                <a:latin typeface="PingFangSC-Regular"/>
              </a:rPr>
              <a:t>到</a:t>
            </a:r>
            <a:r>
              <a:rPr lang="en-US" altLang="zh-CN" sz="4000" b="0" i="0" dirty="0">
                <a:solidFill>
                  <a:srgbClr val="1D2129"/>
                </a:solidFill>
                <a:effectLst/>
                <a:latin typeface="PingFangSC-Regular"/>
              </a:rPr>
              <a:t>8s</a:t>
            </a:r>
            <a:r>
              <a:rPr lang="zh-CN" altLang="en-US" sz="4000" b="0" i="0" dirty="0">
                <a:solidFill>
                  <a:srgbClr val="1D2129"/>
                </a:solidFill>
                <a:effectLst/>
                <a:latin typeface="PingFangSC-Regular"/>
              </a:rPr>
              <a:t>。补充材料中提供了反映个体差异大小的标准偏差。</a:t>
            </a:r>
            <a:r>
              <a:rPr lang="en-US" altLang="zh-CN" sz="4000" b="0" i="0" dirty="0">
                <a:solidFill>
                  <a:srgbClr val="1D2129"/>
                </a:solidFill>
                <a:effectLst/>
                <a:latin typeface="PingFangSC-Regular"/>
              </a:rPr>
              <a:t>NY=</a:t>
            </a:r>
            <a:r>
              <a:rPr lang="zh-CN" altLang="en-US" sz="4000" b="0" i="0" dirty="0">
                <a:solidFill>
                  <a:srgbClr val="1D2129"/>
                </a:solidFill>
                <a:effectLst/>
                <a:latin typeface="PingFangSC-Regular"/>
              </a:rPr>
              <a:t>不让步。</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1026958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61781-E3E3-D4A8-2529-DD07572168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76598F-494D-66E1-8650-4208B8BA97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059451-8A73-9848-E82E-CDFDD19DAD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每个相关测量和实验条件下参与者结果的平均值。风险、理解和信任的单元格根据所描述的平均值线性填充，范围从</a:t>
            </a:r>
            <a:r>
              <a:rPr lang="en-US" altLang="zh-CN" sz="4000" b="0" i="0" dirty="0">
                <a:solidFill>
                  <a:srgbClr val="1D2129"/>
                </a:solidFill>
                <a:effectLst/>
                <a:latin typeface="PingFangSC-Regular"/>
              </a:rPr>
              <a:t>1</a:t>
            </a:r>
            <a:r>
              <a:rPr lang="zh-CN" altLang="en-US" sz="4000" b="0" i="0" dirty="0">
                <a:solidFill>
                  <a:srgbClr val="1D2129"/>
                </a:solidFill>
                <a:effectLst/>
                <a:latin typeface="PingFangSC-Regular"/>
              </a:rPr>
              <a:t>（单元格中没有橙色）到</a:t>
            </a:r>
            <a:r>
              <a:rPr lang="en-US" altLang="zh-CN" sz="4000" b="0" i="0" dirty="0">
                <a:solidFill>
                  <a:srgbClr val="1D2129"/>
                </a:solidFill>
                <a:effectLst/>
                <a:latin typeface="PingFangSC-Regular"/>
              </a:rPr>
              <a:t>10</a:t>
            </a:r>
            <a:r>
              <a:rPr lang="zh-CN" altLang="en-US" sz="4000" b="0" i="0" dirty="0">
                <a:solidFill>
                  <a:srgbClr val="1D2129"/>
                </a:solidFill>
                <a:effectLst/>
                <a:latin typeface="PingFangSC-Regular"/>
              </a:rPr>
              <a:t>（整个单元格为橙色）。道路进入时间的单元格根据所描述的平均值线性填充，范围从</a:t>
            </a:r>
            <a:r>
              <a:rPr lang="en-US" altLang="zh-CN" sz="4000" b="0" i="0" dirty="0">
                <a:solidFill>
                  <a:srgbClr val="1D2129"/>
                </a:solidFill>
                <a:effectLst/>
                <a:latin typeface="PingFangSC-Regular"/>
              </a:rPr>
              <a:t>5s</a:t>
            </a:r>
            <a:r>
              <a:rPr lang="zh-CN" altLang="en-US" sz="4000" b="0" i="0" dirty="0">
                <a:solidFill>
                  <a:srgbClr val="1D2129"/>
                </a:solidFill>
                <a:effectLst/>
                <a:latin typeface="PingFangSC-Regular"/>
              </a:rPr>
              <a:t>到</a:t>
            </a:r>
            <a:r>
              <a:rPr lang="en-US" altLang="zh-CN" sz="4000" b="0" i="0" dirty="0">
                <a:solidFill>
                  <a:srgbClr val="1D2129"/>
                </a:solidFill>
                <a:effectLst/>
                <a:latin typeface="PingFangSC-Regular"/>
              </a:rPr>
              <a:t>8s</a:t>
            </a:r>
            <a:r>
              <a:rPr lang="zh-CN" altLang="en-US" sz="4000" b="0" i="0" dirty="0">
                <a:solidFill>
                  <a:srgbClr val="1D2129"/>
                </a:solidFill>
                <a:effectLst/>
                <a:latin typeface="PingFangSC-Regular"/>
              </a:rPr>
              <a:t>。补充材料中提供了反映个体差异大小的标准偏差。</a:t>
            </a:r>
            <a:r>
              <a:rPr lang="en-US" altLang="zh-CN" sz="4000" b="0" i="0" dirty="0">
                <a:solidFill>
                  <a:srgbClr val="1D2129"/>
                </a:solidFill>
                <a:effectLst/>
                <a:latin typeface="PingFangSC-Regular"/>
              </a:rPr>
              <a:t>NY=</a:t>
            </a:r>
            <a:r>
              <a:rPr lang="zh-CN" altLang="en-US" sz="4000" b="0" i="0" dirty="0">
                <a:solidFill>
                  <a:srgbClr val="1D2129"/>
                </a:solidFill>
                <a:effectLst/>
                <a:latin typeface="PingFangSC-Regular"/>
              </a:rPr>
              <a:t>不让步。</a:t>
            </a:r>
            <a:endParaRPr lang="zh-CN" altLang="en-US" sz="2800" baseline="0" dirty="0"/>
          </a:p>
        </p:txBody>
      </p:sp>
      <p:sp>
        <p:nvSpPr>
          <p:cNvPr id="4" name="灯片编号占位符 3">
            <a:extLst>
              <a:ext uri="{FF2B5EF4-FFF2-40B4-BE49-F238E27FC236}">
                <a16:creationId xmlns:a16="http://schemas.microsoft.com/office/drawing/2014/main" id="{579BF1C9-D21F-12E5-2D11-B43444478AE5}"/>
              </a:ext>
            </a:extLst>
          </p:cNvPr>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64015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288B0-E2B9-ADE9-1F01-352ABF2FB1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CF634F-CDDD-1005-374B-3C7A0E13DD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683E6E-7002-B24E-E7B0-4A330FBDB8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每个相关测量和实验条件下参与者结果的平均值。风险、理解和信任的单元格根据所描述的平均值线性填充，范围从</a:t>
            </a:r>
            <a:r>
              <a:rPr lang="en-US" altLang="zh-CN" sz="4000" b="0" i="0" dirty="0">
                <a:solidFill>
                  <a:srgbClr val="1D2129"/>
                </a:solidFill>
                <a:effectLst/>
                <a:latin typeface="PingFangSC-Regular"/>
              </a:rPr>
              <a:t>1</a:t>
            </a:r>
            <a:r>
              <a:rPr lang="zh-CN" altLang="en-US" sz="4000" b="0" i="0" dirty="0">
                <a:solidFill>
                  <a:srgbClr val="1D2129"/>
                </a:solidFill>
                <a:effectLst/>
                <a:latin typeface="PingFangSC-Regular"/>
              </a:rPr>
              <a:t>（单元格中没有橙色）到</a:t>
            </a:r>
            <a:r>
              <a:rPr lang="en-US" altLang="zh-CN" sz="4000" b="0" i="0" dirty="0">
                <a:solidFill>
                  <a:srgbClr val="1D2129"/>
                </a:solidFill>
                <a:effectLst/>
                <a:latin typeface="PingFangSC-Regular"/>
              </a:rPr>
              <a:t>10</a:t>
            </a:r>
            <a:r>
              <a:rPr lang="zh-CN" altLang="en-US" sz="4000" b="0" i="0" dirty="0">
                <a:solidFill>
                  <a:srgbClr val="1D2129"/>
                </a:solidFill>
                <a:effectLst/>
                <a:latin typeface="PingFangSC-Regular"/>
              </a:rPr>
              <a:t>（整个单元格为橙色）。道路进入时间的单元格根据所描述的平均值线性填充，范围从</a:t>
            </a:r>
            <a:r>
              <a:rPr lang="en-US" altLang="zh-CN" sz="4000" b="0" i="0" dirty="0">
                <a:solidFill>
                  <a:srgbClr val="1D2129"/>
                </a:solidFill>
                <a:effectLst/>
                <a:latin typeface="PingFangSC-Regular"/>
              </a:rPr>
              <a:t>5s</a:t>
            </a:r>
            <a:r>
              <a:rPr lang="zh-CN" altLang="en-US" sz="4000" b="0" i="0" dirty="0">
                <a:solidFill>
                  <a:srgbClr val="1D2129"/>
                </a:solidFill>
                <a:effectLst/>
                <a:latin typeface="PingFangSC-Regular"/>
              </a:rPr>
              <a:t>到</a:t>
            </a:r>
            <a:r>
              <a:rPr lang="en-US" altLang="zh-CN" sz="4000" b="0" i="0" dirty="0">
                <a:solidFill>
                  <a:srgbClr val="1D2129"/>
                </a:solidFill>
                <a:effectLst/>
                <a:latin typeface="PingFangSC-Regular"/>
              </a:rPr>
              <a:t>8s</a:t>
            </a:r>
            <a:r>
              <a:rPr lang="zh-CN" altLang="en-US" sz="4000" b="0" i="0" dirty="0">
                <a:solidFill>
                  <a:srgbClr val="1D2129"/>
                </a:solidFill>
                <a:effectLst/>
                <a:latin typeface="PingFangSC-Regular"/>
              </a:rPr>
              <a:t>。补充材料中提供了反映个体差异大小的标准偏差。</a:t>
            </a:r>
            <a:r>
              <a:rPr lang="en-US" altLang="zh-CN" sz="4000" b="0" i="0" dirty="0">
                <a:solidFill>
                  <a:srgbClr val="1D2129"/>
                </a:solidFill>
                <a:effectLst/>
                <a:latin typeface="PingFangSC-Regular"/>
              </a:rPr>
              <a:t>NY=</a:t>
            </a:r>
            <a:r>
              <a:rPr lang="zh-CN" altLang="en-US" sz="4000" b="0" i="0" dirty="0">
                <a:solidFill>
                  <a:srgbClr val="1D2129"/>
                </a:solidFill>
                <a:effectLst/>
                <a:latin typeface="PingFangSC-Regular"/>
              </a:rPr>
              <a:t>不让步。</a:t>
            </a:r>
            <a:endParaRPr lang="zh-CN" altLang="en-US" sz="2800" baseline="0" dirty="0"/>
          </a:p>
        </p:txBody>
      </p:sp>
      <p:sp>
        <p:nvSpPr>
          <p:cNvPr id="4" name="灯片编号占位符 3">
            <a:extLst>
              <a:ext uri="{FF2B5EF4-FFF2-40B4-BE49-F238E27FC236}">
                <a16:creationId xmlns:a16="http://schemas.microsoft.com/office/drawing/2014/main" id="{2BFA579F-870E-8F38-77E0-DC91DF515BB3}"/>
              </a:ext>
            </a:extLst>
          </p:cNvPr>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4195149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91230-5703-155D-97F0-1E01050659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89922E-28A5-F761-6BD2-534D50456E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336EF7-FC08-180E-7FCD-9BB83EC45F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每个相关测量和实验条件下参与者结果的平均值。风险、理解和信任的单元格根据所描述的平均值线性填充，范围从</a:t>
            </a:r>
            <a:r>
              <a:rPr lang="en-US" altLang="zh-CN" sz="4000" b="0" i="0" dirty="0">
                <a:solidFill>
                  <a:srgbClr val="1D2129"/>
                </a:solidFill>
                <a:effectLst/>
                <a:latin typeface="PingFangSC-Regular"/>
              </a:rPr>
              <a:t>1</a:t>
            </a:r>
            <a:r>
              <a:rPr lang="zh-CN" altLang="en-US" sz="4000" b="0" i="0" dirty="0">
                <a:solidFill>
                  <a:srgbClr val="1D2129"/>
                </a:solidFill>
                <a:effectLst/>
                <a:latin typeface="PingFangSC-Regular"/>
              </a:rPr>
              <a:t>（单元格中没有橙色）到</a:t>
            </a:r>
            <a:r>
              <a:rPr lang="en-US" altLang="zh-CN" sz="4000" b="0" i="0" dirty="0">
                <a:solidFill>
                  <a:srgbClr val="1D2129"/>
                </a:solidFill>
                <a:effectLst/>
                <a:latin typeface="PingFangSC-Regular"/>
              </a:rPr>
              <a:t>10</a:t>
            </a:r>
            <a:r>
              <a:rPr lang="zh-CN" altLang="en-US" sz="4000" b="0" i="0" dirty="0">
                <a:solidFill>
                  <a:srgbClr val="1D2129"/>
                </a:solidFill>
                <a:effectLst/>
                <a:latin typeface="PingFangSC-Regular"/>
              </a:rPr>
              <a:t>（整个单元格为橙色）。道路进入时间的单元格根据所描述的平均值线性填充，范围从</a:t>
            </a:r>
            <a:r>
              <a:rPr lang="en-US" altLang="zh-CN" sz="4000" b="0" i="0" dirty="0">
                <a:solidFill>
                  <a:srgbClr val="1D2129"/>
                </a:solidFill>
                <a:effectLst/>
                <a:latin typeface="PingFangSC-Regular"/>
              </a:rPr>
              <a:t>5s</a:t>
            </a:r>
            <a:r>
              <a:rPr lang="zh-CN" altLang="en-US" sz="4000" b="0" i="0" dirty="0">
                <a:solidFill>
                  <a:srgbClr val="1D2129"/>
                </a:solidFill>
                <a:effectLst/>
                <a:latin typeface="PingFangSC-Regular"/>
              </a:rPr>
              <a:t>到</a:t>
            </a:r>
            <a:r>
              <a:rPr lang="en-US" altLang="zh-CN" sz="4000" b="0" i="0" dirty="0">
                <a:solidFill>
                  <a:srgbClr val="1D2129"/>
                </a:solidFill>
                <a:effectLst/>
                <a:latin typeface="PingFangSC-Regular"/>
              </a:rPr>
              <a:t>8s</a:t>
            </a:r>
            <a:r>
              <a:rPr lang="zh-CN" altLang="en-US" sz="4000" b="0" i="0" dirty="0">
                <a:solidFill>
                  <a:srgbClr val="1D2129"/>
                </a:solidFill>
                <a:effectLst/>
                <a:latin typeface="PingFangSC-Regular"/>
              </a:rPr>
              <a:t>。补充材料中提供了反映个体差异大小的标准偏差。</a:t>
            </a:r>
            <a:r>
              <a:rPr lang="en-US" altLang="zh-CN" sz="4000" b="0" i="0" dirty="0">
                <a:solidFill>
                  <a:srgbClr val="1D2129"/>
                </a:solidFill>
                <a:effectLst/>
                <a:latin typeface="PingFangSC-Regular"/>
              </a:rPr>
              <a:t>NY=</a:t>
            </a:r>
            <a:r>
              <a:rPr lang="zh-CN" altLang="en-US" sz="4000" b="0" i="0" dirty="0">
                <a:solidFill>
                  <a:srgbClr val="1D2129"/>
                </a:solidFill>
                <a:effectLst/>
                <a:latin typeface="PingFangSC-Regular"/>
              </a:rPr>
              <a:t>不让步。</a:t>
            </a:r>
            <a:endParaRPr lang="zh-CN" altLang="en-US" sz="2800" baseline="0" dirty="0"/>
          </a:p>
        </p:txBody>
      </p:sp>
      <p:sp>
        <p:nvSpPr>
          <p:cNvPr id="4" name="灯片编号占位符 3">
            <a:extLst>
              <a:ext uri="{FF2B5EF4-FFF2-40B4-BE49-F238E27FC236}">
                <a16:creationId xmlns:a16="http://schemas.microsoft.com/office/drawing/2014/main" id="{9439E836-E2A2-2245-3251-F589987F1C19}"/>
              </a:ext>
            </a:extLst>
          </p:cNvPr>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421263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9CC6D-FCC1-BEEB-D31C-380547D071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DAAD83-624E-0C2F-4DB9-EA7D7B810B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C6F927-7C4C-3254-DB4E-97835E1702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aseline="0" dirty="0"/>
              <a:t>上两张图为左转的情况，该图为右转情况</a:t>
            </a:r>
          </a:p>
        </p:txBody>
      </p:sp>
      <p:sp>
        <p:nvSpPr>
          <p:cNvPr id="4" name="灯片编号占位符 3">
            <a:extLst>
              <a:ext uri="{FF2B5EF4-FFF2-40B4-BE49-F238E27FC236}">
                <a16:creationId xmlns:a16="http://schemas.microsoft.com/office/drawing/2014/main" id="{27C46B10-1226-2095-510D-9BDE39B2DAF1}"/>
              </a:ext>
            </a:extLst>
          </p:cNvPr>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2290067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10112-4A9E-451A-633B-22DF8FC48B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60EE68-BE16-2D93-A24B-8021728EAB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A2C0C9-ECF4-A4C2-B059-D3935465E4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每个相关测量和实验条件下参与者结果的平均值。风险、理解和信任的单元格根据所描述的平均值线性填充，范围从</a:t>
            </a:r>
            <a:r>
              <a:rPr lang="en-US" altLang="zh-CN" sz="4000" b="0" i="0" dirty="0">
                <a:solidFill>
                  <a:srgbClr val="1D2129"/>
                </a:solidFill>
                <a:effectLst/>
                <a:latin typeface="PingFangSC-Regular"/>
              </a:rPr>
              <a:t>1</a:t>
            </a:r>
            <a:r>
              <a:rPr lang="zh-CN" altLang="en-US" sz="4000" b="0" i="0" dirty="0">
                <a:solidFill>
                  <a:srgbClr val="1D2129"/>
                </a:solidFill>
                <a:effectLst/>
                <a:latin typeface="PingFangSC-Regular"/>
              </a:rPr>
              <a:t>（单元格中没有橙色）到</a:t>
            </a:r>
            <a:r>
              <a:rPr lang="en-US" altLang="zh-CN" sz="4000" b="0" i="0" dirty="0">
                <a:solidFill>
                  <a:srgbClr val="1D2129"/>
                </a:solidFill>
                <a:effectLst/>
                <a:latin typeface="PingFangSC-Regular"/>
              </a:rPr>
              <a:t>10</a:t>
            </a:r>
            <a:r>
              <a:rPr lang="zh-CN" altLang="en-US" sz="4000" b="0" i="0" dirty="0">
                <a:solidFill>
                  <a:srgbClr val="1D2129"/>
                </a:solidFill>
                <a:effectLst/>
                <a:latin typeface="PingFangSC-Regular"/>
              </a:rPr>
              <a:t>（整个单元格为橙色）。道路进入时间的单元格根据所描述的平均值线性填充，范围从</a:t>
            </a:r>
            <a:r>
              <a:rPr lang="en-US" altLang="zh-CN" sz="4000" b="0" i="0" dirty="0">
                <a:solidFill>
                  <a:srgbClr val="1D2129"/>
                </a:solidFill>
                <a:effectLst/>
                <a:latin typeface="PingFangSC-Regular"/>
              </a:rPr>
              <a:t>5s</a:t>
            </a:r>
            <a:r>
              <a:rPr lang="zh-CN" altLang="en-US" sz="4000" b="0" i="0" dirty="0">
                <a:solidFill>
                  <a:srgbClr val="1D2129"/>
                </a:solidFill>
                <a:effectLst/>
                <a:latin typeface="PingFangSC-Regular"/>
              </a:rPr>
              <a:t>到</a:t>
            </a:r>
            <a:r>
              <a:rPr lang="en-US" altLang="zh-CN" sz="4000" b="0" i="0" dirty="0">
                <a:solidFill>
                  <a:srgbClr val="1D2129"/>
                </a:solidFill>
                <a:effectLst/>
                <a:latin typeface="PingFangSC-Regular"/>
              </a:rPr>
              <a:t>8s</a:t>
            </a:r>
            <a:r>
              <a:rPr lang="zh-CN" altLang="en-US" sz="4000" b="0" i="0" dirty="0">
                <a:solidFill>
                  <a:srgbClr val="1D2129"/>
                </a:solidFill>
                <a:effectLst/>
                <a:latin typeface="PingFangSC-Regular"/>
              </a:rPr>
              <a:t>。补充材料中提供了反映个体差异大小的标准偏差。</a:t>
            </a:r>
            <a:r>
              <a:rPr lang="en-US" altLang="zh-CN" sz="4000" b="0" i="0" dirty="0">
                <a:solidFill>
                  <a:srgbClr val="1D2129"/>
                </a:solidFill>
                <a:effectLst/>
                <a:latin typeface="PingFangSC-Regular"/>
              </a:rPr>
              <a:t>NY=</a:t>
            </a:r>
            <a:r>
              <a:rPr lang="zh-CN" altLang="en-US" sz="4000" b="0" i="0" dirty="0">
                <a:solidFill>
                  <a:srgbClr val="1D2129"/>
                </a:solidFill>
                <a:effectLst/>
                <a:latin typeface="PingFangSC-Regular"/>
              </a:rPr>
              <a:t>不让步。</a:t>
            </a:r>
            <a:endParaRPr lang="zh-CN" altLang="en-US" sz="2800" baseline="0" dirty="0"/>
          </a:p>
        </p:txBody>
      </p:sp>
      <p:sp>
        <p:nvSpPr>
          <p:cNvPr id="4" name="灯片编号占位符 3">
            <a:extLst>
              <a:ext uri="{FF2B5EF4-FFF2-40B4-BE49-F238E27FC236}">
                <a16:creationId xmlns:a16="http://schemas.microsoft.com/office/drawing/2014/main" id="{DEEBE8E5-9AC0-0553-8750-D5A88156B486}"/>
              </a:ext>
            </a:extLst>
          </p:cNvPr>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2669792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0C7E9-BEC9-08FE-8872-7B3301615B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C4BFB7-5A11-5303-81A0-62F56E4ABC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67AFEE-AFAB-7E6B-173E-3D7655CA80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每个相关测量和实验条件下参与者结果的平均值。风险、理解和信任的单元格根据所描述的平均值线性填充，范围从</a:t>
            </a:r>
            <a:r>
              <a:rPr lang="en-US" altLang="zh-CN" sz="4000" b="0" i="0" dirty="0">
                <a:solidFill>
                  <a:srgbClr val="1D2129"/>
                </a:solidFill>
                <a:effectLst/>
                <a:latin typeface="PingFangSC-Regular"/>
              </a:rPr>
              <a:t>1</a:t>
            </a:r>
            <a:r>
              <a:rPr lang="zh-CN" altLang="en-US" sz="4000" b="0" i="0" dirty="0">
                <a:solidFill>
                  <a:srgbClr val="1D2129"/>
                </a:solidFill>
                <a:effectLst/>
                <a:latin typeface="PingFangSC-Regular"/>
              </a:rPr>
              <a:t>（单元格中没有橙色）到</a:t>
            </a:r>
            <a:r>
              <a:rPr lang="en-US" altLang="zh-CN" sz="4000" b="0" i="0" dirty="0">
                <a:solidFill>
                  <a:srgbClr val="1D2129"/>
                </a:solidFill>
                <a:effectLst/>
                <a:latin typeface="PingFangSC-Regular"/>
              </a:rPr>
              <a:t>10</a:t>
            </a:r>
            <a:r>
              <a:rPr lang="zh-CN" altLang="en-US" sz="4000" b="0" i="0" dirty="0">
                <a:solidFill>
                  <a:srgbClr val="1D2129"/>
                </a:solidFill>
                <a:effectLst/>
                <a:latin typeface="PingFangSC-Regular"/>
              </a:rPr>
              <a:t>（整个单元格为橙色）。道路进入时间的单元格根据所描述的平均值线性填充，范围从</a:t>
            </a:r>
            <a:r>
              <a:rPr lang="en-US" altLang="zh-CN" sz="4000" b="0" i="0" dirty="0">
                <a:solidFill>
                  <a:srgbClr val="1D2129"/>
                </a:solidFill>
                <a:effectLst/>
                <a:latin typeface="PingFangSC-Regular"/>
              </a:rPr>
              <a:t>5s</a:t>
            </a:r>
            <a:r>
              <a:rPr lang="zh-CN" altLang="en-US" sz="4000" b="0" i="0" dirty="0">
                <a:solidFill>
                  <a:srgbClr val="1D2129"/>
                </a:solidFill>
                <a:effectLst/>
                <a:latin typeface="PingFangSC-Regular"/>
              </a:rPr>
              <a:t>到</a:t>
            </a:r>
            <a:r>
              <a:rPr lang="en-US" altLang="zh-CN" sz="4000" b="0" i="0" dirty="0">
                <a:solidFill>
                  <a:srgbClr val="1D2129"/>
                </a:solidFill>
                <a:effectLst/>
                <a:latin typeface="PingFangSC-Regular"/>
              </a:rPr>
              <a:t>8s</a:t>
            </a:r>
            <a:r>
              <a:rPr lang="zh-CN" altLang="en-US" sz="4000" b="0" i="0" dirty="0">
                <a:solidFill>
                  <a:srgbClr val="1D2129"/>
                </a:solidFill>
                <a:effectLst/>
                <a:latin typeface="PingFangSC-Regular"/>
              </a:rPr>
              <a:t>。补充材料中提供了反映个体差异大小的标准偏差。</a:t>
            </a:r>
            <a:r>
              <a:rPr lang="en-US" altLang="zh-CN" sz="4000" b="0" i="0" dirty="0">
                <a:solidFill>
                  <a:srgbClr val="1D2129"/>
                </a:solidFill>
                <a:effectLst/>
                <a:latin typeface="PingFangSC-Regular"/>
              </a:rPr>
              <a:t>NY=</a:t>
            </a:r>
            <a:r>
              <a:rPr lang="zh-CN" altLang="en-US" sz="4000" b="0" i="0" dirty="0">
                <a:solidFill>
                  <a:srgbClr val="1D2129"/>
                </a:solidFill>
                <a:effectLst/>
                <a:latin typeface="PingFangSC-Regular"/>
              </a:rPr>
              <a:t>不让步。</a:t>
            </a:r>
            <a:endParaRPr lang="zh-CN" altLang="en-US" sz="2800" baseline="0" dirty="0"/>
          </a:p>
        </p:txBody>
      </p:sp>
      <p:sp>
        <p:nvSpPr>
          <p:cNvPr id="4" name="灯片编号占位符 3">
            <a:extLst>
              <a:ext uri="{FF2B5EF4-FFF2-40B4-BE49-F238E27FC236}">
                <a16:creationId xmlns:a16="http://schemas.microsoft.com/office/drawing/2014/main" id="{E192707D-B701-F623-7E3D-EE9F39245A05}"/>
              </a:ext>
            </a:extLst>
          </p:cNvPr>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68635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EA44E-EDD8-4ED7-8BF9-97E70EF0F8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564D80-FE56-9479-C3ED-4708021EEA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74CF54-787A-FB6B-4F8E-ACD2CE2318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例如，</a:t>
            </a:r>
            <a:r>
              <a:rPr lang="en-US" altLang="zh-CN" sz="4000" b="0" i="0" dirty="0">
                <a:solidFill>
                  <a:srgbClr val="1D2129"/>
                </a:solidFill>
                <a:effectLst/>
                <a:latin typeface="PingFangSC-Regular"/>
              </a:rPr>
              <a:t>200</a:t>
            </a:r>
            <a:r>
              <a:rPr lang="zh-CN" altLang="en-US" sz="4000" b="0" i="0" dirty="0">
                <a:solidFill>
                  <a:srgbClr val="1D2129"/>
                </a:solidFill>
                <a:effectLst/>
                <a:latin typeface="PingFangSC-Regular"/>
              </a:rPr>
              <a:t>像素的分散分数意味着参与者的注视距离所有参与者的平均注视位置平均有</a:t>
            </a:r>
            <a:r>
              <a:rPr lang="en-US" altLang="zh-CN" sz="4000" b="0" i="0" dirty="0">
                <a:solidFill>
                  <a:srgbClr val="1D2129"/>
                </a:solidFill>
                <a:effectLst/>
                <a:latin typeface="PingFangSC-Regular"/>
              </a:rPr>
              <a:t>200</a:t>
            </a:r>
            <a:r>
              <a:rPr lang="zh-CN" altLang="en-US" sz="4000" b="0" i="0" dirty="0">
                <a:solidFill>
                  <a:srgbClr val="1D2129"/>
                </a:solidFill>
                <a:effectLst/>
                <a:latin typeface="PingFangSC-Regular"/>
              </a:rPr>
              <a:t>像素的距离。</a:t>
            </a:r>
            <a:endParaRPr lang="zh-CN" altLang="en-US" sz="2800" baseline="0" dirty="0"/>
          </a:p>
        </p:txBody>
      </p:sp>
      <p:sp>
        <p:nvSpPr>
          <p:cNvPr id="4" name="灯片编号占位符 3">
            <a:extLst>
              <a:ext uri="{FF2B5EF4-FFF2-40B4-BE49-F238E27FC236}">
                <a16:creationId xmlns:a16="http://schemas.microsoft.com/office/drawing/2014/main" id="{71CC99E8-C484-7ED5-0683-1C00E0DF2DF8}"/>
              </a:ext>
            </a:extLst>
          </p:cNvPr>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163393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8CC8-CEA0-8F9F-E8D0-5C708F3158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5311DF-C41A-EDE8-C364-D8B16245D0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B42B0B-7063-ECF3-8AE2-545D96CAF21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例如，</a:t>
            </a:r>
            <a:r>
              <a:rPr lang="en-US" altLang="zh-CN" sz="4000" b="0" i="0" dirty="0">
                <a:solidFill>
                  <a:srgbClr val="1D2129"/>
                </a:solidFill>
                <a:effectLst/>
                <a:latin typeface="PingFangSC-Regular"/>
              </a:rPr>
              <a:t>200</a:t>
            </a:r>
            <a:r>
              <a:rPr lang="zh-CN" altLang="en-US" sz="4000" b="0" i="0" dirty="0">
                <a:solidFill>
                  <a:srgbClr val="1D2129"/>
                </a:solidFill>
                <a:effectLst/>
                <a:latin typeface="PingFangSC-Regular"/>
              </a:rPr>
              <a:t>像素的分散分数意味着参与者的注视距离所有参与者的平均注视位置平均有</a:t>
            </a:r>
            <a:r>
              <a:rPr lang="en-US" altLang="zh-CN" sz="4000" b="0" i="0" dirty="0">
                <a:solidFill>
                  <a:srgbClr val="1D2129"/>
                </a:solidFill>
                <a:effectLst/>
                <a:latin typeface="PingFangSC-Regular"/>
              </a:rPr>
              <a:t>200</a:t>
            </a:r>
            <a:r>
              <a:rPr lang="zh-CN" altLang="en-US" sz="4000" b="0" i="0" dirty="0">
                <a:solidFill>
                  <a:srgbClr val="1D2129"/>
                </a:solidFill>
                <a:effectLst/>
                <a:latin typeface="PingFangSC-Regular"/>
              </a:rPr>
              <a:t>像素的距离。</a:t>
            </a:r>
            <a:endParaRPr lang="zh-CN" altLang="en-US" sz="2800" baseline="0" dirty="0"/>
          </a:p>
        </p:txBody>
      </p:sp>
      <p:sp>
        <p:nvSpPr>
          <p:cNvPr id="4" name="灯片编号占位符 3">
            <a:extLst>
              <a:ext uri="{FF2B5EF4-FFF2-40B4-BE49-F238E27FC236}">
                <a16:creationId xmlns:a16="http://schemas.microsoft.com/office/drawing/2014/main" id="{E315B000-D392-7E9E-168A-31A5CF787B70}"/>
              </a:ext>
            </a:extLst>
          </p:cNvPr>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1088815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41B21-68CE-6000-E0D3-7F5AB452F5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53AF24-8655-3768-36F4-F8BC9004A1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C07CC1-654F-76B9-D776-9FF9AF8BF0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每个相关测量和实验条件下参与者结果的平均值。风险、理解和信任的单元格根据所描述的平均值线性填充，范围从</a:t>
            </a:r>
            <a:r>
              <a:rPr lang="en-US" altLang="zh-CN" sz="4000" b="0" i="0" dirty="0">
                <a:solidFill>
                  <a:srgbClr val="1D2129"/>
                </a:solidFill>
                <a:effectLst/>
                <a:latin typeface="PingFangSC-Regular"/>
              </a:rPr>
              <a:t>1</a:t>
            </a:r>
            <a:r>
              <a:rPr lang="zh-CN" altLang="en-US" sz="4000" b="0" i="0" dirty="0">
                <a:solidFill>
                  <a:srgbClr val="1D2129"/>
                </a:solidFill>
                <a:effectLst/>
                <a:latin typeface="PingFangSC-Regular"/>
              </a:rPr>
              <a:t>（单元格中没有橙色）到</a:t>
            </a:r>
            <a:r>
              <a:rPr lang="en-US" altLang="zh-CN" sz="4000" b="0" i="0" dirty="0">
                <a:solidFill>
                  <a:srgbClr val="1D2129"/>
                </a:solidFill>
                <a:effectLst/>
                <a:latin typeface="PingFangSC-Regular"/>
              </a:rPr>
              <a:t>10</a:t>
            </a:r>
            <a:r>
              <a:rPr lang="zh-CN" altLang="en-US" sz="4000" b="0" i="0" dirty="0">
                <a:solidFill>
                  <a:srgbClr val="1D2129"/>
                </a:solidFill>
                <a:effectLst/>
                <a:latin typeface="PingFangSC-Regular"/>
              </a:rPr>
              <a:t>（整个单元格为橙色）。道路进入时间的单元格根据所描述的平均值线性填充，范围从</a:t>
            </a:r>
            <a:r>
              <a:rPr lang="en-US" altLang="zh-CN" sz="4000" b="0" i="0" dirty="0">
                <a:solidFill>
                  <a:srgbClr val="1D2129"/>
                </a:solidFill>
                <a:effectLst/>
                <a:latin typeface="PingFangSC-Regular"/>
              </a:rPr>
              <a:t>5s</a:t>
            </a:r>
            <a:r>
              <a:rPr lang="zh-CN" altLang="en-US" sz="4000" b="0" i="0" dirty="0">
                <a:solidFill>
                  <a:srgbClr val="1D2129"/>
                </a:solidFill>
                <a:effectLst/>
                <a:latin typeface="PingFangSC-Regular"/>
              </a:rPr>
              <a:t>到</a:t>
            </a:r>
            <a:r>
              <a:rPr lang="en-US" altLang="zh-CN" sz="4000" b="0" i="0" dirty="0">
                <a:solidFill>
                  <a:srgbClr val="1D2129"/>
                </a:solidFill>
                <a:effectLst/>
                <a:latin typeface="PingFangSC-Regular"/>
              </a:rPr>
              <a:t>8s</a:t>
            </a:r>
            <a:r>
              <a:rPr lang="zh-CN" altLang="en-US" sz="4000" b="0" i="0" dirty="0">
                <a:solidFill>
                  <a:srgbClr val="1D2129"/>
                </a:solidFill>
                <a:effectLst/>
                <a:latin typeface="PingFangSC-Regular"/>
              </a:rPr>
              <a:t>。补充材料中提供了反映个体差异大小的标准偏差。</a:t>
            </a:r>
            <a:r>
              <a:rPr lang="en-US" altLang="zh-CN" sz="4000" b="0" i="0" dirty="0">
                <a:solidFill>
                  <a:srgbClr val="1D2129"/>
                </a:solidFill>
                <a:effectLst/>
                <a:latin typeface="PingFangSC-Regular"/>
              </a:rPr>
              <a:t>NY=</a:t>
            </a:r>
            <a:r>
              <a:rPr lang="zh-CN" altLang="en-US" sz="4000" b="0" i="0" dirty="0">
                <a:solidFill>
                  <a:srgbClr val="1D2129"/>
                </a:solidFill>
                <a:effectLst/>
                <a:latin typeface="PingFangSC-Regular"/>
              </a:rPr>
              <a:t>不让步。</a:t>
            </a:r>
            <a:endParaRPr lang="zh-CN" altLang="en-US" sz="2800" baseline="0" dirty="0"/>
          </a:p>
        </p:txBody>
      </p:sp>
      <p:sp>
        <p:nvSpPr>
          <p:cNvPr id="4" name="灯片编号占位符 3">
            <a:extLst>
              <a:ext uri="{FF2B5EF4-FFF2-40B4-BE49-F238E27FC236}">
                <a16:creationId xmlns:a16="http://schemas.microsoft.com/office/drawing/2014/main" id="{86C4CE9B-93B1-EB32-2331-48642E043DC3}"/>
              </a:ext>
            </a:extLst>
          </p:cNvPr>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4065765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2B260-E8D4-82FA-34B2-37B640E79F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C909B3-1C33-8A5A-415A-FC694D81E9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B9AD43-0784-0EA3-E14F-90C75B78173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例如，</a:t>
            </a:r>
            <a:r>
              <a:rPr lang="en-US" altLang="zh-CN" sz="4000" b="0" i="0" dirty="0">
                <a:solidFill>
                  <a:srgbClr val="1D2129"/>
                </a:solidFill>
                <a:effectLst/>
                <a:latin typeface="PingFangSC-Regular"/>
              </a:rPr>
              <a:t>200</a:t>
            </a:r>
            <a:r>
              <a:rPr lang="zh-CN" altLang="en-US" sz="4000" b="0" i="0" dirty="0">
                <a:solidFill>
                  <a:srgbClr val="1D2129"/>
                </a:solidFill>
                <a:effectLst/>
                <a:latin typeface="PingFangSC-Regular"/>
              </a:rPr>
              <a:t>像素的分散分数意味着参与者的注视距离所有参与者的平均注视位置平均有</a:t>
            </a:r>
            <a:r>
              <a:rPr lang="en-US" altLang="zh-CN" sz="4000" b="0" i="0" dirty="0">
                <a:solidFill>
                  <a:srgbClr val="1D2129"/>
                </a:solidFill>
                <a:effectLst/>
                <a:latin typeface="PingFangSC-Regular"/>
              </a:rPr>
              <a:t>200</a:t>
            </a:r>
            <a:r>
              <a:rPr lang="zh-CN" altLang="en-US" sz="4000" b="0" i="0" dirty="0">
                <a:solidFill>
                  <a:srgbClr val="1D2129"/>
                </a:solidFill>
                <a:effectLst/>
                <a:latin typeface="PingFangSC-Regular"/>
              </a:rPr>
              <a:t>像素的距离。</a:t>
            </a:r>
            <a:endParaRPr lang="zh-CN" altLang="en-US" sz="2800" baseline="0" dirty="0"/>
          </a:p>
        </p:txBody>
      </p:sp>
      <p:sp>
        <p:nvSpPr>
          <p:cNvPr id="4" name="灯片编号占位符 3">
            <a:extLst>
              <a:ext uri="{FF2B5EF4-FFF2-40B4-BE49-F238E27FC236}">
                <a16:creationId xmlns:a16="http://schemas.microsoft.com/office/drawing/2014/main" id="{E1223A01-53C0-1772-CCE0-BAE61753D1E3}"/>
              </a:ext>
            </a:extLst>
          </p:cNvPr>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4158947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D8671-2842-6095-26E5-C0F6DB4B9E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A5531A-0E8C-5DD8-D01B-1B384471EB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BCDAF72-F57A-E6EA-1F2E-7CF7307C49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例如，</a:t>
            </a:r>
            <a:r>
              <a:rPr lang="en-US" altLang="zh-CN" sz="4000" b="0" i="0" dirty="0">
                <a:solidFill>
                  <a:srgbClr val="1D2129"/>
                </a:solidFill>
                <a:effectLst/>
                <a:latin typeface="PingFangSC-Regular"/>
              </a:rPr>
              <a:t>200</a:t>
            </a:r>
            <a:r>
              <a:rPr lang="zh-CN" altLang="en-US" sz="4000" b="0" i="0" dirty="0">
                <a:solidFill>
                  <a:srgbClr val="1D2129"/>
                </a:solidFill>
                <a:effectLst/>
                <a:latin typeface="PingFangSC-Regular"/>
              </a:rPr>
              <a:t>像素的分散分数意味着参与者的注视距离所有参与者的平均注视位置平均有</a:t>
            </a:r>
            <a:r>
              <a:rPr lang="en-US" altLang="zh-CN" sz="4000" b="0" i="0" dirty="0">
                <a:solidFill>
                  <a:srgbClr val="1D2129"/>
                </a:solidFill>
                <a:effectLst/>
                <a:latin typeface="PingFangSC-Regular"/>
              </a:rPr>
              <a:t>200</a:t>
            </a:r>
            <a:r>
              <a:rPr lang="zh-CN" altLang="en-US" sz="4000" b="0" i="0" dirty="0">
                <a:solidFill>
                  <a:srgbClr val="1D2129"/>
                </a:solidFill>
                <a:effectLst/>
                <a:latin typeface="PingFangSC-Regular"/>
              </a:rPr>
              <a:t>像素的距离。</a:t>
            </a:r>
            <a:endParaRPr lang="zh-CN" altLang="en-US" sz="2800" baseline="0" dirty="0"/>
          </a:p>
        </p:txBody>
      </p:sp>
      <p:sp>
        <p:nvSpPr>
          <p:cNvPr id="4" name="灯片编号占位符 3">
            <a:extLst>
              <a:ext uri="{FF2B5EF4-FFF2-40B4-BE49-F238E27FC236}">
                <a16:creationId xmlns:a16="http://schemas.microsoft.com/office/drawing/2014/main" id="{48185B5D-3536-802E-42B5-B62B42946901}"/>
              </a:ext>
            </a:extLst>
          </p:cNvPr>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169643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2269384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2287639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extLst>
      <p:ext uri="{BB962C8B-B14F-4D97-AF65-F5344CB8AC3E}">
        <p14:creationId xmlns:p14="http://schemas.microsoft.com/office/powerpoint/2010/main" val="3587266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32</a:t>
            </a:fld>
            <a:endParaRPr lang="zh-CN" altLang="en-US"/>
          </a:p>
        </p:txBody>
      </p:sp>
    </p:spTree>
    <p:extLst>
      <p:ext uri="{BB962C8B-B14F-4D97-AF65-F5344CB8AC3E}">
        <p14:creationId xmlns:p14="http://schemas.microsoft.com/office/powerpoint/2010/main" val="151533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2900050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7292F-FBC5-E332-076D-65D3E09FE1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D9397E-8F43-4773-5D38-54AC1DED24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55A87B-C91C-9D3B-5AD7-901A46811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39E9F26A-E960-6EAD-8D29-5D6438ACE8E4}"/>
              </a:ext>
            </a:extLst>
          </p:cNvPr>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233532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205397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3805244707"/>
              </p:ext>
            </p:extLst>
          </p:nvPr>
        </p:nvGraphicFramePr>
        <p:xfrm>
          <a:off x="-338"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文献综述</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C:\Users\Administrator\Desktop\宁波大学图片\0000.png0000"/>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453470806"/>
              </p:ext>
            </p:extLst>
          </p:nvPr>
        </p:nvGraphicFramePr>
        <p:xfrm>
          <a:off x="0" y="1268760"/>
          <a:ext cx="1691680" cy="3207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研究方法</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istrator\Desktop\宁波大学图片\0000.png0000">
            <a:extLst>
              <a:ext uri="{FF2B5EF4-FFF2-40B4-BE49-F238E27FC236}">
                <a16:creationId xmlns:a16="http://schemas.microsoft.com/office/drawing/2014/main" id="{FA784263-07B6-9B7F-8C64-C5C1B7E29FC5}"/>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960755759"/>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结果分析</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3" name="图片 2" descr="C:\Users\Administrator\Desktop\宁波大学图片\0000.png0000">
            <a:extLst>
              <a:ext uri="{FF2B5EF4-FFF2-40B4-BE49-F238E27FC236}">
                <a16:creationId xmlns:a16="http://schemas.microsoft.com/office/drawing/2014/main" id="{68E6233A-BF7E-E0C1-7CD0-5A9757121AB7}"/>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358767781"/>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总结展望</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istrator\Desktop\宁波大学图片\0000.png0000">
            <a:extLst>
              <a:ext uri="{FF2B5EF4-FFF2-40B4-BE49-F238E27FC236}">
                <a16:creationId xmlns:a16="http://schemas.microsoft.com/office/drawing/2014/main" id="{E281F93C-6E94-06B0-6900-EFAF66A8702D}"/>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istrator\Desktop\宁波大学图片\0000.png0000">
            <a:extLst>
              <a:ext uri="{FF2B5EF4-FFF2-40B4-BE49-F238E27FC236}">
                <a16:creationId xmlns:a16="http://schemas.microsoft.com/office/drawing/2014/main" id="{EA6FE3FB-B337-B157-BA52-FD05DABAB0D8}"/>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descr="C:\Users\Administrator\Desktop\宁波大学图片\0000.png0000"/>
          <p:cNvPicPr>
            <a:picLocks noChangeAspect="1"/>
          </p:cNvPicPr>
          <p:nvPr userDrawn="1"/>
        </p:nvPicPr>
        <p:blipFill>
          <a:blip r:embed="rId2"/>
          <a:srcRect/>
          <a:stretch>
            <a:fillRect/>
          </a:stretch>
        </p:blipFill>
        <p:spPr>
          <a:xfrm>
            <a:off x="441326" y="48896"/>
            <a:ext cx="833120" cy="8356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2024/3/27</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24" name="TextBox 22"/>
          <p:cNvSpPr txBox="1">
            <a:spLocks noChangeArrowheads="1"/>
          </p:cNvSpPr>
          <p:nvPr/>
        </p:nvSpPr>
        <p:spPr bwMode="auto">
          <a:xfrm>
            <a:off x="401216" y="3175391"/>
            <a:ext cx="1143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3200" dirty="0">
                <a:solidFill>
                  <a:schemeClr val="bg1"/>
                </a:solidFill>
                <a:latin typeface="方正大标宋简体" pitchFamily="2" charset="-122"/>
                <a:ea typeface="方正大标宋简体" pitchFamily="2" charset="-122"/>
              </a:rPr>
              <a:t>External Human–Machine Interfaces: The Effect of Display Location on Crossing Intentions and Eye Movements</a:t>
            </a:r>
          </a:p>
        </p:txBody>
      </p:sp>
      <p:sp>
        <p:nvSpPr>
          <p:cNvPr id="26" name="文本框 25"/>
          <p:cNvSpPr txBox="1"/>
          <p:nvPr/>
        </p:nvSpPr>
        <p:spPr>
          <a:xfrm>
            <a:off x="5074094" y="5449799"/>
            <a:ext cx="2021589" cy="398780"/>
          </a:xfrm>
          <a:prstGeom prst="rect">
            <a:avLst/>
          </a:prstGeom>
          <a:noFill/>
        </p:spPr>
        <p:txBody>
          <a:bodyPr wrap="square" rtlCol="0">
            <a:spAutoFit/>
          </a:bodyPr>
          <a:lstStyle/>
          <a:p>
            <a:r>
              <a:rPr lang="zh-CN" altLang="en-US" sz="2000" dirty="0">
                <a:solidFill>
                  <a:schemeClr val="bg1"/>
                </a:solidFill>
                <a:latin typeface="+mn-ea"/>
              </a:rPr>
              <a:t>汇报人：李泽漩</a:t>
            </a:r>
          </a:p>
        </p:txBody>
      </p:sp>
      <p:pic>
        <p:nvPicPr>
          <p:cNvPr id="42"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5271" y="-863355"/>
            <a:ext cx="609679" cy="609600"/>
          </a:xfrm>
          <a:prstGeom prst="rect">
            <a:avLst/>
          </a:prstGeom>
        </p:spPr>
      </p:pic>
      <p:pic>
        <p:nvPicPr>
          <p:cNvPr id="2" name="图片 1" descr="C:\Users\Administrator\Desktop\宁波大学图片\0000.png0000"/>
          <p:cNvPicPr>
            <a:picLocks noChangeAspect="1"/>
          </p:cNvPicPr>
          <p:nvPr/>
        </p:nvPicPr>
        <p:blipFill>
          <a:blip r:embed="rId6"/>
          <a:srcRect/>
          <a:stretch>
            <a:fillRect/>
          </a:stretch>
        </p:blipFill>
        <p:spPr>
          <a:xfrm>
            <a:off x="5174933" y="548005"/>
            <a:ext cx="1819910" cy="182562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5" name="文本框 4">
            <a:extLst>
              <a:ext uri="{FF2B5EF4-FFF2-40B4-BE49-F238E27FC236}">
                <a16:creationId xmlns:a16="http://schemas.microsoft.com/office/drawing/2014/main" id="{9E64A511-2E6D-F227-6D79-B4435FD06A93}"/>
              </a:ext>
            </a:extLst>
          </p:cNvPr>
          <p:cNvSpPr txBox="1"/>
          <p:nvPr/>
        </p:nvSpPr>
        <p:spPr>
          <a:xfrm>
            <a:off x="2210764" y="2046538"/>
            <a:ext cx="9218645" cy="2381806"/>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在一个视频中，所有的汽车都有相同的</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类型。如果驶近的汽车没有减速，</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将从空白变为“行驶中”</a:t>
            </a:r>
            <a:r>
              <a:rPr lang="en-US" altLang="zh-CN" b="0" i="0" dirty="0">
                <a:solidFill>
                  <a:srgbClr val="1D2129"/>
                </a:solidFill>
                <a:effectLst/>
                <a:latin typeface="PingFangSC-Regular"/>
              </a:rPr>
              <a:t> </a:t>
            </a:r>
            <a:r>
              <a:rPr lang="zh-CN" altLang="en-US" dirty="0">
                <a:solidFill>
                  <a:srgbClr val="1D2129"/>
                </a:solidFill>
                <a:latin typeface="PingFangSC-Regular"/>
              </a:rPr>
              <a:t>，</a:t>
            </a:r>
            <a:r>
              <a:rPr lang="zh-CN" altLang="en-US" b="0" i="0" dirty="0">
                <a:solidFill>
                  <a:srgbClr val="1D2129"/>
                </a:solidFill>
                <a:effectLst/>
                <a:latin typeface="PingFangSC-Regular"/>
              </a:rPr>
              <a:t>如果汽车停下来，</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从空白变为“等待”。当车辆中心与行人的纵向距离为</a:t>
            </a:r>
            <a:r>
              <a:rPr lang="en-US" altLang="zh-CN" b="0" i="0" dirty="0">
                <a:solidFill>
                  <a:srgbClr val="1D2129"/>
                </a:solidFill>
                <a:effectLst/>
                <a:latin typeface="PingFangSC-Regular"/>
              </a:rPr>
              <a:t>23 m</a:t>
            </a:r>
            <a:r>
              <a:rPr lang="zh-CN" altLang="en-US" b="0" i="0" dirty="0">
                <a:solidFill>
                  <a:srgbClr val="1D2129"/>
                </a:solidFill>
                <a:effectLst/>
                <a:latin typeface="PingFangSC-Regular"/>
              </a:rPr>
              <a:t>时，</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从空白状态变为“等待”状态，</a:t>
            </a:r>
            <a:r>
              <a:rPr lang="en-US" altLang="zh-CN" b="0" i="0" dirty="0">
                <a:solidFill>
                  <a:srgbClr val="1D2129"/>
                </a:solidFill>
                <a:effectLst/>
                <a:latin typeface="PingFangSC-Regular"/>
              </a:rPr>
              <a:t>1.2 s</a:t>
            </a:r>
            <a:r>
              <a:rPr lang="zh-CN" altLang="en-US" b="0" i="0" dirty="0">
                <a:solidFill>
                  <a:srgbClr val="1D2129"/>
                </a:solidFill>
                <a:effectLst/>
                <a:latin typeface="PingFangSC-Regular"/>
              </a:rPr>
              <a:t>后，当纵向距离减小到</a:t>
            </a:r>
            <a:r>
              <a:rPr lang="en-US" altLang="zh-CN" b="0" i="0" dirty="0">
                <a:solidFill>
                  <a:srgbClr val="1D2129"/>
                </a:solidFill>
                <a:effectLst/>
                <a:latin typeface="PingFangSC-Regular"/>
              </a:rPr>
              <a:t>11 m</a:t>
            </a:r>
            <a:r>
              <a:rPr lang="zh-CN" altLang="en-US" b="0" i="0" dirty="0">
                <a:solidFill>
                  <a:srgbClr val="1D2129"/>
                </a:solidFill>
                <a:effectLst/>
                <a:latin typeface="PingFangSC-Regular"/>
              </a:rPr>
              <a:t>时，汽车开始减速至完全停止，在</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开启</a:t>
            </a:r>
            <a:r>
              <a:rPr lang="en-US" altLang="zh-CN" b="0" i="0" dirty="0">
                <a:solidFill>
                  <a:srgbClr val="1D2129"/>
                </a:solidFill>
                <a:effectLst/>
                <a:latin typeface="PingFangSC-Regular"/>
              </a:rPr>
              <a:t>2.0 s</a:t>
            </a:r>
            <a:r>
              <a:rPr lang="zh-CN" altLang="en-US" b="0" i="0" dirty="0">
                <a:solidFill>
                  <a:srgbClr val="1D2129"/>
                </a:solidFill>
                <a:effectLst/>
                <a:latin typeface="PingFangSC-Regular"/>
              </a:rPr>
              <a:t>后，汽车在车心与行人之间的纵向距离为</a:t>
            </a:r>
            <a:r>
              <a:rPr lang="en-US" altLang="zh-CN" b="0" i="0" dirty="0">
                <a:solidFill>
                  <a:srgbClr val="1D2129"/>
                </a:solidFill>
                <a:effectLst/>
                <a:latin typeface="PingFangSC-Regular"/>
              </a:rPr>
              <a:t>7 m</a:t>
            </a:r>
            <a:r>
              <a:rPr lang="zh-CN" altLang="en-US" b="0" i="0" dirty="0">
                <a:solidFill>
                  <a:srgbClr val="1D2129"/>
                </a:solidFill>
                <a:effectLst/>
                <a:latin typeface="PingFangSC-Regular"/>
              </a:rPr>
              <a:t>处完全停止，在汽车完全停止约</a:t>
            </a:r>
            <a:r>
              <a:rPr lang="en-US" altLang="zh-CN" b="0" i="0" dirty="0">
                <a:solidFill>
                  <a:srgbClr val="1D2129"/>
                </a:solidFill>
                <a:effectLst/>
                <a:latin typeface="PingFangSC-Regular"/>
              </a:rPr>
              <a:t>2s</a:t>
            </a:r>
            <a:r>
              <a:rPr lang="zh-CN" altLang="en-US" b="0" i="0" dirty="0">
                <a:solidFill>
                  <a:srgbClr val="1D2129"/>
                </a:solidFill>
                <a:effectLst/>
                <a:latin typeface="PingFangSC-Regular"/>
              </a:rPr>
              <a:t>后，</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再次切换为空白，大约</a:t>
            </a:r>
            <a:r>
              <a:rPr lang="en-US" altLang="zh-CN" b="0" i="0" dirty="0">
                <a:solidFill>
                  <a:srgbClr val="1D2129"/>
                </a:solidFill>
                <a:effectLst/>
                <a:latin typeface="PingFangSC-Regular"/>
              </a:rPr>
              <a:t>1.2</a:t>
            </a:r>
            <a:r>
              <a:rPr lang="zh-CN" altLang="en-US" b="0" i="0" dirty="0">
                <a:solidFill>
                  <a:srgbClr val="1D2129"/>
                </a:solidFill>
                <a:effectLst/>
                <a:latin typeface="PingFangSC-Regular"/>
              </a:rPr>
              <a:t>秒后，汽车开走并超过了参与者。</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0468C7C-54A7-900A-F7D0-A995445DC8FD}"/>
              </a:ext>
            </a:extLst>
          </p:cNvPr>
          <p:cNvPicPr>
            <a:picLocks noChangeAspect="1"/>
          </p:cNvPicPr>
          <p:nvPr/>
        </p:nvPicPr>
        <p:blipFill>
          <a:blip r:embed="rId3"/>
          <a:stretch>
            <a:fillRect/>
          </a:stretch>
        </p:blipFill>
        <p:spPr>
          <a:xfrm>
            <a:off x="2743200" y="4516211"/>
            <a:ext cx="3352800" cy="1352550"/>
          </a:xfrm>
          <a:prstGeom prst="rect">
            <a:avLst/>
          </a:prstGeom>
        </p:spPr>
      </p:pic>
      <p:pic>
        <p:nvPicPr>
          <p:cNvPr id="7" name="图片 6">
            <a:extLst>
              <a:ext uri="{FF2B5EF4-FFF2-40B4-BE49-F238E27FC236}">
                <a16:creationId xmlns:a16="http://schemas.microsoft.com/office/drawing/2014/main" id="{4082D0D1-1792-FC4F-5384-049A85D307F1}"/>
              </a:ext>
            </a:extLst>
          </p:cNvPr>
          <p:cNvPicPr>
            <a:picLocks noChangeAspect="1"/>
          </p:cNvPicPr>
          <p:nvPr/>
        </p:nvPicPr>
        <p:blipFill>
          <a:blip r:embed="rId4"/>
          <a:stretch>
            <a:fillRect/>
          </a:stretch>
        </p:blipFill>
        <p:spPr>
          <a:xfrm>
            <a:off x="6686744" y="4516211"/>
            <a:ext cx="3371850" cy="1343025"/>
          </a:xfrm>
          <a:prstGeom prst="rect">
            <a:avLst/>
          </a:prstGeom>
        </p:spPr>
      </p:pic>
    </p:spTree>
    <p:extLst>
      <p:ext uri="{BB962C8B-B14F-4D97-AF65-F5344CB8AC3E}">
        <p14:creationId xmlns:p14="http://schemas.microsoft.com/office/powerpoint/2010/main" val="2087617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5" name="文本框 4">
            <a:extLst>
              <a:ext uri="{FF2B5EF4-FFF2-40B4-BE49-F238E27FC236}">
                <a16:creationId xmlns:a16="http://schemas.microsoft.com/office/drawing/2014/main" id="{9E64A511-2E6D-F227-6D79-B4435FD06A93}"/>
              </a:ext>
            </a:extLst>
          </p:cNvPr>
          <p:cNvSpPr txBox="1"/>
          <p:nvPr/>
        </p:nvSpPr>
        <p:spPr>
          <a:xfrm>
            <a:off x="2341984" y="2240437"/>
            <a:ext cx="9153330" cy="2377126"/>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参与者首先阅读并签署了一份知情同意书。接下来，对眼动仪进行校准。然后，参与者进行了两个</a:t>
            </a:r>
            <a:r>
              <a:rPr lang="en-US" altLang="zh-CN" dirty="0">
                <a:solidFill>
                  <a:srgbClr val="1D2129"/>
                </a:solidFill>
                <a:latin typeface="PingFangSC-Regular"/>
              </a:rPr>
              <a:t>10</a:t>
            </a:r>
            <a:r>
              <a:rPr lang="zh-CN" altLang="en-US" dirty="0">
                <a:solidFill>
                  <a:srgbClr val="1D2129"/>
                </a:solidFill>
                <a:latin typeface="PingFangSC-Regular"/>
              </a:rPr>
              <a:t>秒的训练场景：一条空旷的直路，一辆没有显示</a:t>
            </a:r>
            <a:r>
              <a:rPr lang="en-US" altLang="zh-CN" dirty="0" err="1">
                <a:solidFill>
                  <a:srgbClr val="1D2129"/>
                </a:solidFill>
                <a:latin typeface="PingFangSC-Regular"/>
              </a:rPr>
              <a:t>eHMI</a:t>
            </a:r>
            <a:r>
              <a:rPr lang="zh-CN" altLang="en-US" dirty="0">
                <a:solidFill>
                  <a:srgbClr val="1D2129"/>
                </a:solidFill>
                <a:latin typeface="PingFangSC-Regular"/>
              </a:rPr>
              <a:t>的汽车；这辆车靠近并停了下来，然后开走了。参与者的任务是在他们觉得安全的时候按住空格键过马路。随后，参与者按随机顺序观看了</a:t>
            </a:r>
            <a:r>
              <a:rPr lang="en-US" altLang="zh-CN" dirty="0">
                <a:solidFill>
                  <a:srgbClr val="1D2129"/>
                </a:solidFill>
                <a:latin typeface="PingFangSC-Regular"/>
              </a:rPr>
              <a:t>36</a:t>
            </a:r>
            <a:r>
              <a:rPr lang="zh-CN" altLang="en-US" dirty="0">
                <a:solidFill>
                  <a:srgbClr val="1D2129"/>
                </a:solidFill>
                <a:latin typeface="PingFangSC-Regular"/>
              </a:rPr>
              <a:t>个动画视频片段。在每一个场景之后，参与者都被要求对“我很清楚什么时候可以过街”这句话的清晰度进行评分，从</a:t>
            </a:r>
            <a:r>
              <a:rPr lang="en-US" altLang="zh-CN" dirty="0">
                <a:solidFill>
                  <a:srgbClr val="1D2129"/>
                </a:solidFill>
                <a:latin typeface="PingFangSC-Regular"/>
              </a:rPr>
              <a:t>0(</a:t>
            </a:r>
            <a:r>
              <a:rPr lang="zh-CN" altLang="en-US" dirty="0">
                <a:solidFill>
                  <a:srgbClr val="1D2129"/>
                </a:solidFill>
                <a:latin typeface="PingFangSC-Regular"/>
              </a:rPr>
              <a:t>完全不同意</a:t>
            </a:r>
            <a:r>
              <a:rPr lang="en-US" altLang="zh-CN" dirty="0">
                <a:solidFill>
                  <a:srgbClr val="1D2129"/>
                </a:solidFill>
                <a:latin typeface="PingFangSC-Regular"/>
              </a:rPr>
              <a:t>)</a:t>
            </a:r>
            <a:r>
              <a:rPr lang="zh-CN" altLang="en-US" dirty="0">
                <a:solidFill>
                  <a:srgbClr val="1D2129"/>
                </a:solidFill>
                <a:latin typeface="PingFangSC-Regular"/>
              </a:rPr>
              <a:t>到</a:t>
            </a:r>
            <a:r>
              <a:rPr lang="en-US" altLang="zh-CN" dirty="0">
                <a:solidFill>
                  <a:srgbClr val="1D2129"/>
                </a:solidFill>
                <a:latin typeface="PingFangSC-Regular"/>
              </a:rPr>
              <a:t>10(</a:t>
            </a:r>
            <a:r>
              <a:rPr lang="zh-CN" altLang="en-US" dirty="0">
                <a:solidFill>
                  <a:srgbClr val="1D2129"/>
                </a:solidFill>
                <a:latin typeface="PingFangSC-Regular"/>
              </a:rPr>
              <a:t>完全同意</a:t>
            </a:r>
            <a:r>
              <a:rPr lang="en-US" altLang="zh-CN" dirty="0">
                <a:solidFill>
                  <a:srgbClr val="1D2129"/>
                </a:solidFill>
                <a:latin typeface="PingFangSC-Regular"/>
              </a:rPr>
              <a:t>)</a:t>
            </a:r>
            <a:r>
              <a:rPr lang="zh-CN" altLang="en-US" dirty="0">
                <a:solidFill>
                  <a:srgbClr val="1D2129"/>
                </a:solidFill>
                <a:latin typeface="PingFangSC-Regular"/>
              </a:rPr>
              <a:t>不等。</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095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a:t>
            </a:r>
            <a:r>
              <a:rPr lang="zh-CN" altLang="en-US" sz="3600" dirty="0">
                <a:latin typeface="黑体" panose="02010609060101010101" charset="-122"/>
                <a:ea typeface="黑体" panose="02010609060101010101" charset="-122"/>
              </a:rPr>
              <a:t>设计</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1803942"/>
            <a:ext cx="9275220" cy="3540521"/>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本文的因变量有：</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自我报告的清晰度</a:t>
            </a: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完全不同意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完全同意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切换到“等待”持续</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秒后，参与者</a:t>
            </a:r>
            <a:r>
              <a:rPr lang="zh-CN" altLang="en-US" dirty="0">
                <a:solidFill>
                  <a:srgbClr val="FF0000"/>
                </a:solidFill>
                <a:latin typeface="微软雅黑" panose="020B0503020204020204" pitchFamily="34" charset="-122"/>
                <a:ea typeface="微软雅黑" panose="020B0503020204020204" pitchFamily="34" charset="-122"/>
              </a:rPr>
              <a:t>按下空格键的时间百分比</a:t>
            </a:r>
            <a:r>
              <a:rPr lang="zh-CN" altLang="en-US" dirty="0">
                <a:latin typeface="微软雅黑" panose="020B0503020204020204" pitchFamily="34" charset="-122"/>
                <a:ea typeface="微软雅黑" panose="020B0503020204020204" pitchFamily="34" charset="-122"/>
              </a:rPr>
              <a:t>。百分比越高，则表现越好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即表明在确实安全的情况下穿越是安全的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从</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关闭到车辆离开后</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秒，参与者</a:t>
            </a:r>
            <a:r>
              <a:rPr lang="zh-CN" altLang="en-US" dirty="0">
                <a:solidFill>
                  <a:srgbClr val="FF0000"/>
                </a:solidFill>
                <a:latin typeface="微软雅黑" panose="020B0503020204020204" pitchFamily="34" charset="-122"/>
                <a:ea typeface="微软雅黑" panose="020B0503020204020204" pitchFamily="34" charset="-122"/>
              </a:rPr>
              <a:t>松开空格键的时间百分比</a:t>
            </a:r>
            <a:r>
              <a:rPr lang="zh-CN" altLang="en-US" dirty="0">
                <a:latin typeface="微软雅黑" panose="020B0503020204020204" pitchFamily="34" charset="-122"/>
                <a:ea typeface="微软雅黑" panose="020B0503020204020204" pitchFamily="34" charset="-122"/>
              </a:rPr>
              <a:t>。同样，更高的百分比表示更好的性能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即表明在确实不安全的情况下穿越是不安全的</a:t>
            </a:r>
            <a:r>
              <a:rPr lang="en-US" altLang="zh-CN" dirty="0">
                <a:latin typeface="微软雅黑" panose="020B0503020204020204" pitchFamily="34" charset="-122"/>
                <a:ea typeface="微软雅黑" panose="020B0503020204020204" pitchFamily="34" charset="-122"/>
              </a:rPr>
              <a:t>)</a:t>
            </a:r>
          </a:p>
          <a:p>
            <a:pPr indent="457200" defTabSz="683895">
              <a:lnSpc>
                <a:spcPct val="140000"/>
              </a:lnSpc>
            </a:pPr>
            <a:r>
              <a:rPr lang="zh-CN" altLang="en-US" dirty="0">
                <a:highlight>
                  <a:srgbClr val="FFFF00"/>
                </a:highlight>
                <a:latin typeface="微软雅黑" panose="020B0503020204020204" pitchFamily="34" charset="-122"/>
                <a:ea typeface="微软雅黑" panose="020B0503020204020204" pitchFamily="34" charset="-122"/>
              </a:rPr>
              <a:t>目光以像素为单位扩散。对于每个时间样本，我们计算</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参与者的</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rPr>
              <a:t>x</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和</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rPr>
              <a:t>y</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凝视坐标与所有参与者的平均</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rPr>
              <a:t>x</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和</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rPr>
              <a:t>y</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凝视坐标之间的距离</a:t>
            </a:r>
            <a:r>
              <a:rPr lang="zh-CN" altLang="en-US" dirty="0">
                <a:highlight>
                  <a:srgbClr val="FFFF00"/>
                </a:highlight>
                <a:latin typeface="微软雅黑" panose="020B0503020204020204" pitchFamily="34" charset="-122"/>
                <a:ea typeface="微软雅黑" panose="020B0503020204020204" pitchFamily="34" charset="-122"/>
              </a:rPr>
              <a:t>。注视范围是从</a:t>
            </a:r>
            <a:r>
              <a:rPr lang="en-US" altLang="zh-CN" dirty="0" err="1">
                <a:highlight>
                  <a:srgbClr val="FFFF00"/>
                </a:highlight>
                <a:latin typeface="微软雅黑" panose="020B0503020204020204" pitchFamily="34" charset="-122"/>
                <a:ea typeface="微软雅黑" panose="020B0503020204020204" pitchFamily="34" charset="-122"/>
              </a:rPr>
              <a:t>eHMI</a:t>
            </a:r>
            <a:r>
              <a:rPr lang="zh-CN" altLang="en-US" dirty="0">
                <a:highlight>
                  <a:srgbClr val="FFFF00"/>
                </a:highlight>
                <a:latin typeface="微软雅黑" panose="020B0503020204020204" pitchFamily="34" charset="-122"/>
                <a:ea typeface="微软雅黑" panose="020B0503020204020204" pitchFamily="34" charset="-122"/>
              </a:rPr>
              <a:t>切换到“等待”状态</a:t>
            </a:r>
            <a:r>
              <a:rPr lang="en-US" altLang="zh-CN" dirty="0">
                <a:highlight>
                  <a:srgbClr val="FFFF00"/>
                </a:highlight>
                <a:latin typeface="微软雅黑" panose="020B0503020204020204" pitchFamily="34" charset="-122"/>
                <a:ea typeface="微软雅黑" panose="020B0503020204020204" pitchFamily="34" charset="-122"/>
              </a:rPr>
              <a:t>3</a:t>
            </a:r>
            <a:r>
              <a:rPr lang="zh-CN" altLang="en-US" dirty="0">
                <a:highlight>
                  <a:srgbClr val="FFFF00"/>
                </a:highlight>
                <a:latin typeface="微软雅黑" panose="020B0503020204020204" pitchFamily="34" charset="-122"/>
                <a:ea typeface="微软雅黑" panose="020B0503020204020204" pitchFamily="34" charset="-122"/>
              </a:rPr>
              <a:t>秒后的平均距离。</a:t>
            </a:r>
            <a:endParaRPr lang="en-US" altLang="zh-CN" dirty="0">
              <a:highlight>
                <a:srgbClr val="FF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1025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实验步骤</a:t>
            </a:r>
          </a:p>
        </p:txBody>
      </p:sp>
      <p:sp>
        <p:nvSpPr>
          <p:cNvPr id="2" name="文本框 1">
            <a:extLst>
              <a:ext uri="{FF2B5EF4-FFF2-40B4-BE49-F238E27FC236}">
                <a16:creationId xmlns:a16="http://schemas.microsoft.com/office/drawing/2014/main" id="{E846DA1A-18EE-8B8C-2230-6EF675AEF428}"/>
              </a:ext>
            </a:extLst>
          </p:cNvPr>
          <p:cNvSpPr txBox="1"/>
          <p:nvPr/>
        </p:nvSpPr>
        <p:spPr>
          <a:xfrm>
            <a:off x="2332062" y="2822135"/>
            <a:ext cx="9275220" cy="1213730"/>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在平均每个参与者的单个车辆方法的表现得分后，使用</a:t>
            </a:r>
            <a:r>
              <a:rPr lang="zh-CN" altLang="en-US" dirty="0">
                <a:solidFill>
                  <a:srgbClr val="FF0000"/>
                </a:solidFill>
                <a:latin typeface="微软雅黑" panose="020B0503020204020204" pitchFamily="34" charset="-122"/>
                <a:ea typeface="微软雅黑" panose="020B0503020204020204" pitchFamily="34" charset="-122"/>
              </a:rPr>
              <a:t>重复测量方差分析</a:t>
            </a:r>
            <a:r>
              <a:rPr lang="en-US" altLang="zh-CN" dirty="0">
                <a:latin typeface="微软雅黑" panose="020B0503020204020204" pitchFamily="34" charset="-122"/>
                <a:ea typeface="微软雅黑" panose="020B0503020204020204" pitchFamily="34" charset="-122"/>
              </a:rPr>
              <a:t>(ANOVA)</a:t>
            </a:r>
            <a:r>
              <a:rPr lang="zh-CN" altLang="en-US" dirty="0">
                <a:latin typeface="微软雅黑" panose="020B0503020204020204" pitchFamily="34" charset="-122"/>
                <a:ea typeface="微软雅黑" panose="020B0503020204020204" pitchFamily="34" charset="-122"/>
              </a:rPr>
              <a:t>评估</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类型对因变量的影响。使用</a:t>
            </a: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multicompare</a:t>
            </a:r>
            <a:r>
              <a:rPr lang="zh-CN" altLang="en-US" dirty="0">
                <a:latin typeface="微软雅黑" panose="020B0503020204020204" pitchFamily="34" charset="-122"/>
                <a:ea typeface="微软雅黑" panose="020B0503020204020204" pitchFamily="34" charset="-122"/>
              </a:rPr>
              <a:t>函数，使用</a:t>
            </a:r>
            <a:r>
              <a:rPr lang="en-US" altLang="zh-CN" dirty="0">
                <a:latin typeface="微软雅黑" panose="020B0503020204020204" pitchFamily="34" charset="-122"/>
                <a:ea typeface="微软雅黑" panose="020B0503020204020204" pitchFamily="34" charset="-122"/>
              </a:rPr>
              <a:t>Tukey-Kramer</a:t>
            </a:r>
            <a:r>
              <a:rPr lang="zh-CN" altLang="en-US" dirty="0">
                <a:latin typeface="微软雅黑" panose="020B0503020204020204" pitchFamily="34" charset="-122"/>
                <a:ea typeface="微软雅黑" panose="020B0503020204020204" pitchFamily="34" charset="-122"/>
              </a:rPr>
              <a:t>临界值，评估条件之间的显著差异。</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7227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结果分析</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5520117" y="3957161"/>
            <a:ext cx="15518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数值分析</a:t>
            </a: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0" name="组合 9"/>
            <p:cNvGrpSpPr>
              <a:grpSpLocks noChangeAspect="1"/>
            </p:cNvGrpSpPr>
            <p:nvPr/>
          </p:nvGrpSpPr>
          <p:grpSpPr>
            <a:xfrm>
              <a:off x="5734999" y="1754928"/>
              <a:ext cx="1008000" cy="685526"/>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3"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4"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77129228-F7DA-195A-D486-DBC48899D2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0764" y="2239346"/>
            <a:ext cx="5213947" cy="2722229"/>
          </a:xfrm>
          <a:prstGeom prst="rect">
            <a:avLst/>
          </a:prstGeom>
        </p:spPr>
      </p:pic>
      <p:sp>
        <p:nvSpPr>
          <p:cNvPr id="2" name="文本框 1">
            <a:extLst>
              <a:ext uri="{FF2B5EF4-FFF2-40B4-BE49-F238E27FC236}">
                <a16:creationId xmlns:a16="http://schemas.microsoft.com/office/drawing/2014/main" id="{0D13F066-1865-930C-E9D5-D5473A8B9356}"/>
              </a:ext>
            </a:extLst>
          </p:cNvPr>
          <p:cNvSpPr txBox="1"/>
          <p:nvPr/>
        </p:nvSpPr>
        <p:spPr>
          <a:xfrm>
            <a:off x="7595119" y="2628235"/>
            <a:ext cx="4264090" cy="1601529"/>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该图为</a:t>
            </a:r>
            <a:r>
              <a:rPr lang="zh-CN" altLang="en-US" b="0" i="0" dirty="0">
                <a:solidFill>
                  <a:srgbClr val="1D2129"/>
                </a:solidFill>
                <a:effectLst/>
                <a:latin typeface="PingFangSC-Regular"/>
              </a:rPr>
              <a:t>每个</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条件下</a:t>
            </a:r>
            <a:r>
              <a:rPr lang="zh-CN" altLang="en-US" b="0" i="0" dirty="0">
                <a:solidFill>
                  <a:srgbClr val="FF0000"/>
                </a:solidFill>
                <a:effectLst/>
                <a:latin typeface="PingFangSC-Regular"/>
              </a:rPr>
              <a:t>自我报告清晰度</a:t>
            </a:r>
            <a:r>
              <a:rPr lang="zh-CN" altLang="en-US" b="0" i="0" dirty="0">
                <a:solidFill>
                  <a:srgbClr val="1D2129"/>
                </a:solidFill>
                <a:effectLst/>
                <a:latin typeface="PingFangSC-Regular"/>
              </a:rPr>
              <a:t>的结果。两两比较显示，车顶</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挡风玻璃和</a:t>
            </a:r>
            <a:r>
              <a:rPr lang="zh-CN" altLang="en-US" dirty="0">
                <a:solidFill>
                  <a:srgbClr val="1D2129"/>
                </a:solidFill>
                <a:latin typeface="PingFangSC-Regular"/>
              </a:rPr>
              <a:t>格栅</a:t>
            </a:r>
            <a:r>
              <a:rPr lang="zh-CN" altLang="en-US" b="0" i="0" dirty="0">
                <a:solidFill>
                  <a:srgbClr val="1D2129"/>
                </a:solidFill>
                <a:effectLst/>
                <a:latin typeface="PingFangSC-Regular"/>
              </a:rPr>
              <a:t>得分较高。其他组的平均清晰度评分差异显著。</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56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6DAD-884E-116A-7488-30B247D6393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47B52D08-93C1-4261-6FF6-50A13EF24F40}"/>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9D1847C5-462E-91FD-B3CA-295B067450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0764" y="2246260"/>
            <a:ext cx="5213947" cy="2708401"/>
          </a:xfrm>
          <a:prstGeom prst="rect">
            <a:avLst/>
          </a:prstGeom>
        </p:spPr>
      </p:pic>
      <p:sp>
        <p:nvSpPr>
          <p:cNvPr id="2" name="文本框 1">
            <a:extLst>
              <a:ext uri="{FF2B5EF4-FFF2-40B4-BE49-F238E27FC236}">
                <a16:creationId xmlns:a16="http://schemas.microsoft.com/office/drawing/2014/main" id="{5F62F331-C3C3-B5FF-D627-8CBF3E6FEB50}"/>
              </a:ext>
            </a:extLst>
          </p:cNvPr>
          <p:cNvSpPr txBox="1"/>
          <p:nvPr/>
        </p:nvSpPr>
        <p:spPr>
          <a:xfrm>
            <a:off x="7604449" y="2819795"/>
            <a:ext cx="4264090" cy="1213730"/>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该图为</a:t>
            </a:r>
            <a:r>
              <a:rPr lang="zh-CN" altLang="en-US" b="0" i="0" dirty="0">
                <a:solidFill>
                  <a:srgbClr val="1D2129"/>
                </a:solidFill>
                <a:effectLst/>
                <a:latin typeface="PingFangSC-Regular"/>
              </a:rPr>
              <a:t>汽车在</a:t>
            </a:r>
            <a:r>
              <a:rPr lang="zh-CN" altLang="en-US" b="0" i="0" dirty="0">
                <a:solidFill>
                  <a:srgbClr val="FF0000"/>
                </a:solidFill>
                <a:effectLst/>
                <a:latin typeface="PingFangSC-Regular"/>
              </a:rPr>
              <a:t>直行或左转后停车给行人让路的平均性能</a:t>
            </a:r>
            <a:r>
              <a:rPr lang="zh-CN" altLang="en-US" b="0" i="0" dirty="0">
                <a:solidFill>
                  <a:srgbClr val="1D2129"/>
                </a:solidFill>
                <a:effectLst/>
                <a:latin typeface="PingFangSC-Regular"/>
              </a:rPr>
              <a:t>得分。车顶</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车窗和</a:t>
            </a:r>
            <a:r>
              <a:rPr lang="zh-CN" altLang="en-US" dirty="0">
                <a:solidFill>
                  <a:srgbClr val="1D2129"/>
                </a:solidFill>
                <a:latin typeface="PingFangSC-Regular"/>
              </a:rPr>
              <a:t>格栅</a:t>
            </a:r>
            <a:r>
              <a:rPr lang="zh-CN" altLang="en-US" b="0" i="0" dirty="0">
                <a:solidFill>
                  <a:srgbClr val="1D2129"/>
                </a:solidFill>
                <a:effectLst/>
                <a:latin typeface="PingFangSC-Regular"/>
              </a:rPr>
              <a:t>分数较高，而其他组都有显著差异。</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585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0307F-1E89-7400-11A2-6830436D9585}"/>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ECC356EE-6581-55EF-7DDB-44E07EDD46D8}"/>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A285ACAA-12D9-5027-5EB4-07190374DF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0764" y="2295494"/>
            <a:ext cx="5213947" cy="2609932"/>
          </a:xfrm>
          <a:prstGeom prst="rect">
            <a:avLst/>
          </a:prstGeom>
        </p:spPr>
      </p:pic>
      <p:sp>
        <p:nvSpPr>
          <p:cNvPr id="2" name="文本框 1">
            <a:extLst>
              <a:ext uri="{FF2B5EF4-FFF2-40B4-BE49-F238E27FC236}">
                <a16:creationId xmlns:a16="http://schemas.microsoft.com/office/drawing/2014/main" id="{39C23CEA-18F5-3EA3-095C-28B46E6BFEB9}"/>
              </a:ext>
            </a:extLst>
          </p:cNvPr>
          <p:cNvSpPr txBox="1"/>
          <p:nvPr/>
        </p:nvSpPr>
        <p:spPr>
          <a:xfrm>
            <a:off x="7576458" y="1641247"/>
            <a:ext cx="4264090" cy="4316118"/>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该图为</a:t>
            </a:r>
            <a:r>
              <a:rPr lang="zh-CN" altLang="en-US" b="0" i="0" dirty="0">
                <a:solidFill>
                  <a:srgbClr val="1D2129"/>
                </a:solidFill>
                <a:effectLst/>
                <a:latin typeface="PingFangSC-Regular"/>
              </a:rPr>
              <a:t>参与者</a:t>
            </a:r>
            <a:r>
              <a:rPr lang="zh-CN" altLang="en-US" b="0" i="0" dirty="0">
                <a:solidFill>
                  <a:srgbClr val="FF0000"/>
                </a:solidFill>
                <a:effectLst/>
                <a:latin typeface="PingFangSC-Regular"/>
              </a:rPr>
              <a:t>按下空格键的行为与时间的函数</a:t>
            </a:r>
            <a:r>
              <a:rPr lang="zh-CN" altLang="en-US" b="0" i="0" dirty="0">
                <a:solidFill>
                  <a:srgbClr val="1D2129"/>
                </a:solidFill>
                <a:effectLst/>
                <a:latin typeface="PingFangSC-Regular"/>
              </a:rPr>
              <a:t>。在</a:t>
            </a:r>
            <a:r>
              <a:rPr lang="en-US" altLang="zh-CN" b="0" i="0" dirty="0">
                <a:solidFill>
                  <a:srgbClr val="1D2129"/>
                </a:solidFill>
                <a:effectLst/>
                <a:latin typeface="PingFangSC-Regular"/>
              </a:rPr>
              <a:t>0</a:t>
            </a:r>
            <a:r>
              <a:rPr lang="zh-CN" altLang="en-US" b="0" i="0" dirty="0">
                <a:solidFill>
                  <a:srgbClr val="1D2129"/>
                </a:solidFill>
                <a:effectLst/>
                <a:latin typeface="PingFangSC-Regular"/>
              </a:rPr>
              <a:t>到</a:t>
            </a:r>
            <a:r>
              <a:rPr lang="en-US" altLang="zh-CN" b="0" i="0" dirty="0">
                <a:solidFill>
                  <a:srgbClr val="1D2129"/>
                </a:solidFill>
                <a:effectLst/>
                <a:latin typeface="PingFangSC-Regular"/>
              </a:rPr>
              <a:t>0.5</a:t>
            </a:r>
            <a:r>
              <a:rPr lang="zh-CN" altLang="en-US" b="0" i="0" dirty="0">
                <a:solidFill>
                  <a:srgbClr val="1D2129"/>
                </a:solidFill>
                <a:effectLst/>
                <a:latin typeface="PingFangSC-Regular"/>
              </a:rPr>
              <a:t>秒之间，参与者按空格键的比例随着时间的推移而下降，这是因为驶近的汽车越来越近</a:t>
            </a:r>
            <a:r>
              <a:rPr lang="zh-CN" altLang="en-US" dirty="0">
                <a:solidFill>
                  <a:srgbClr val="1D2129"/>
                </a:solidFill>
                <a:latin typeface="PingFangSC-Regular"/>
              </a:rPr>
              <a:t>使得过街</a:t>
            </a:r>
            <a:r>
              <a:rPr lang="zh-CN" altLang="en-US" b="0" i="0" dirty="0">
                <a:solidFill>
                  <a:srgbClr val="1D2129"/>
                </a:solidFill>
                <a:effectLst/>
                <a:latin typeface="PingFangSC-Regular"/>
              </a:rPr>
              <a:t>变得不那么安全了，参与者在车顶、挡风玻璃和格栅情况下，在</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打开后</a:t>
            </a:r>
            <a:r>
              <a:rPr lang="en-US" altLang="zh-CN" b="0" i="0" dirty="0">
                <a:solidFill>
                  <a:srgbClr val="1D2129"/>
                </a:solidFill>
                <a:effectLst/>
                <a:latin typeface="PingFangSC-Regular"/>
              </a:rPr>
              <a:t>0.5</a:t>
            </a:r>
            <a:r>
              <a:rPr lang="zh-CN" altLang="en-US" b="0" i="0" dirty="0">
                <a:solidFill>
                  <a:srgbClr val="1D2129"/>
                </a:solidFill>
                <a:effectLst/>
                <a:latin typeface="PingFangSC-Regular"/>
              </a:rPr>
              <a:t>秒左右时按下空格键，之后是在投影，尤其是车轮的条件下按下空格键，这可能是因为这些</a:t>
            </a:r>
            <a:r>
              <a:rPr lang="en-US" altLang="zh-CN" dirty="0" err="1">
                <a:solidFill>
                  <a:srgbClr val="1D2129"/>
                </a:solidFill>
                <a:latin typeface="PingFangSC-Regular"/>
              </a:rPr>
              <a:t>eHMI</a:t>
            </a:r>
            <a:r>
              <a:rPr lang="zh-CN" altLang="en-US" b="0" i="0" dirty="0">
                <a:solidFill>
                  <a:srgbClr val="1D2129"/>
                </a:solidFill>
                <a:effectLst/>
                <a:latin typeface="PingFangSC-Regular"/>
              </a:rPr>
              <a:t>从远处很难被看到。对于没有</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的情况，参与者只有在检测到汽车减速后才开始按空格键。</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8949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3727F-0795-97D9-35B8-21576519835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D19F2C47-57AF-1ED1-DAF7-73261CB4E367}"/>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CE6C5097-1ECE-A1BC-764B-BD4FE50123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89269" y="2295494"/>
            <a:ext cx="4656937" cy="2609932"/>
          </a:xfrm>
          <a:prstGeom prst="rect">
            <a:avLst/>
          </a:prstGeom>
        </p:spPr>
      </p:pic>
      <p:sp>
        <p:nvSpPr>
          <p:cNvPr id="2" name="文本框 1">
            <a:extLst>
              <a:ext uri="{FF2B5EF4-FFF2-40B4-BE49-F238E27FC236}">
                <a16:creationId xmlns:a16="http://schemas.microsoft.com/office/drawing/2014/main" id="{5FCAAE09-A2C6-CE8D-6379-94AE2B22C816}"/>
              </a:ext>
            </a:extLst>
          </p:cNvPr>
          <p:cNvSpPr txBox="1"/>
          <p:nvPr/>
        </p:nvSpPr>
        <p:spPr>
          <a:xfrm>
            <a:off x="7570686" y="3016034"/>
            <a:ext cx="4264090" cy="825932"/>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该图可以证明车轮和投影型的</a:t>
            </a:r>
            <a:r>
              <a:rPr lang="en-US" altLang="zh-CN" dirty="0" err="1">
                <a:solidFill>
                  <a:srgbClr val="1D2129"/>
                </a:solidFill>
                <a:latin typeface="PingFangSC-Regular"/>
              </a:rPr>
              <a:t>eHMI</a:t>
            </a:r>
            <a:r>
              <a:rPr lang="zh-CN" altLang="en-US" b="0" i="0" dirty="0">
                <a:solidFill>
                  <a:srgbClr val="1D2129"/>
                </a:solidFill>
                <a:effectLst/>
                <a:latin typeface="PingFangSC-Regular"/>
              </a:rPr>
              <a:t>从远处很难被看到。</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9105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45D47-7F40-5BAA-0490-5FF1078651D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082950C-BE55-E87D-B9BA-B52925069F9B}"/>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2A0EF6A5-5CF2-B743-16D0-256DB5EC01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44482" y="2276833"/>
            <a:ext cx="5142122" cy="2609932"/>
          </a:xfrm>
          <a:prstGeom prst="rect">
            <a:avLst/>
          </a:prstGeom>
        </p:spPr>
      </p:pic>
      <p:sp>
        <p:nvSpPr>
          <p:cNvPr id="2" name="文本框 1">
            <a:extLst>
              <a:ext uri="{FF2B5EF4-FFF2-40B4-BE49-F238E27FC236}">
                <a16:creationId xmlns:a16="http://schemas.microsoft.com/office/drawing/2014/main" id="{63FC838F-8E99-2436-C13C-406B43A3D485}"/>
              </a:ext>
            </a:extLst>
          </p:cNvPr>
          <p:cNvSpPr txBox="1"/>
          <p:nvPr/>
        </p:nvSpPr>
        <p:spPr>
          <a:xfrm>
            <a:off x="7333861" y="2587135"/>
            <a:ext cx="4432042" cy="2377126"/>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该图为</a:t>
            </a:r>
            <a:r>
              <a:rPr lang="zh-CN" altLang="en-US" b="0" i="0" dirty="0">
                <a:solidFill>
                  <a:srgbClr val="1D2129"/>
                </a:solidFill>
                <a:effectLst/>
                <a:latin typeface="PingFangSC-Regular"/>
              </a:rPr>
              <a:t>接近的汽车</a:t>
            </a:r>
            <a:r>
              <a:rPr lang="zh-CN" altLang="en-US" b="0" i="0" dirty="0">
                <a:solidFill>
                  <a:srgbClr val="FF0000"/>
                </a:solidFill>
                <a:effectLst/>
                <a:latin typeface="PingFangSC-Regular"/>
              </a:rPr>
              <a:t>右转</a:t>
            </a:r>
            <a:r>
              <a:rPr lang="zh-CN" altLang="en-US" b="0" i="0" dirty="0">
                <a:solidFill>
                  <a:srgbClr val="1D2129"/>
                </a:solidFill>
                <a:effectLst/>
                <a:latin typeface="PingFangSC-Regular"/>
              </a:rPr>
              <a:t>的情况。</a:t>
            </a:r>
            <a:r>
              <a:rPr lang="en-US" altLang="zh-CN" b="0" i="0" dirty="0">
                <a:solidFill>
                  <a:srgbClr val="1D2129"/>
                </a:solidFill>
                <a:effectLst/>
                <a:latin typeface="PingFangSC-Regular"/>
              </a:rPr>
              <a:t>5</a:t>
            </a:r>
            <a:r>
              <a:rPr lang="zh-CN" altLang="en-US" b="0" i="0" dirty="0">
                <a:solidFill>
                  <a:srgbClr val="1D2129"/>
                </a:solidFill>
                <a:effectLst/>
                <a:latin typeface="PingFangSC-Regular"/>
              </a:rPr>
              <a:t>种</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均与</a:t>
            </a:r>
            <a:r>
              <a:rPr lang="zh-CN" altLang="en-US" dirty="0">
                <a:solidFill>
                  <a:srgbClr val="1D2129"/>
                </a:solidFill>
                <a:latin typeface="PingFangSC-Regular"/>
              </a:rPr>
              <a:t>无</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的情况有显著性差异，车轮、车顶和格栅有显著性差异</a:t>
            </a:r>
            <a:r>
              <a:rPr lang="zh-CN" altLang="en-US" dirty="0">
                <a:solidFill>
                  <a:srgbClr val="1D2129"/>
                </a:solidFill>
                <a:latin typeface="PingFangSC-Regular"/>
              </a:rPr>
              <a:t>，即</a:t>
            </a:r>
            <a:r>
              <a:rPr lang="zh-CN" altLang="en-US" b="0" i="0" dirty="0">
                <a:solidFill>
                  <a:srgbClr val="1D2129"/>
                </a:solidFill>
                <a:effectLst/>
                <a:latin typeface="PingFangSC-Regular"/>
              </a:rPr>
              <a:t>在直行和左转的情况下，车轮产生了最低的性能，而在右转的情况下，车轮产生了最高的性能。</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5089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7E4FA56-F29F-0B7C-D1E8-EF14411E7E08}"/>
              </a:ext>
            </a:extLst>
          </p:cNvPr>
          <p:cNvSpPr/>
          <p:nvPr/>
        </p:nvSpPr>
        <p:spPr>
          <a:xfrm>
            <a:off x="0" y="0"/>
            <a:ext cx="12192000" cy="11329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0932EC9-68A7-68B7-E40A-A02CC8585DC6}"/>
              </a:ext>
            </a:extLst>
          </p:cNvPr>
          <p:cNvSpPr/>
          <p:nvPr/>
        </p:nvSpPr>
        <p:spPr>
          <a:xfrm>
            <a:off x="186630" y="181734"/>
            <a:ext cx="2441694" cy="769441"/>
          </a:xfrm>
          <a:prstGeom prst="rect">
            <a:avLst/>
          </a:prstGeom>
        </p:spPr>
        <p:txBody>
          <a:bodyPr wrap="none">
            <a:spAutoFit/>
          </a:bodyPr>
          <a:lstStyle/>
          <a:p>
            <a:pPr>
              <a:defRPr/>
            </a:pPr>
            <a:r>
              <a:rPr lang="zh-CN" altLang="en-US"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文献简介</a:t>
            </a:r>
            <a:endParaRPr lang="zh-CN" altLang="zh-CN"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898B5E0-5B7B-AA7C-D3CC-1AC11310C483}"/>
              </a:ext>
            </a:extLst>
          </p:cNvPr>
          <p:cNvCxnSpPr>
            <a:cxnSpLocks/>
          </p:cNvCxnSpPr>
          <p:nvPr/>
        </p:nvCxnSpPr>
        <p:spPr>
          <a:xfrm flipV="1">
            <a:off x="9106355" y="1132908"/>
            <a:ext cx="0" cy="572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40498B-1A8E-669D-77B1-8F60C53B08CC}"/>
              </a:ext>
            </a:extLst>
          </p:cNvPr>
          <p:cNvSpPr txBox="1"/>
          <p:nvPr/>
        </p:nvSpPr>
        <p:spPr>
          <a:xfrm>
            <a:off x="9106355" y="1237697"/>
            <a:ext cx="3051109" cy="3693319"/>
          </a:xfrm>
          <a:prstGeom prst="rect">
            <a:avLst/>
          </a:prstGeom>
          <a:noFill/>
        </p:spPr>
        <p:txBody>
          <a:bodyPr wrap="square">
            <a:spAutoFit/>
          </a:bodyPr>
          <a:lstStyle/>
          <a:p>
            <a:r>
              <a:rPr lang="zh-CN" altLang="en-US" dirty="0"/>
              <a:t>标题：</a:t>
            </a:r>
            <a:r>
              <a:rPr lang="en-US" altLang="zh-CN" dirty="0"/>
              <a:t>External Human–Machine Interfaces: The Effect of Display Location on Crossing Intentions and Eye Movements</a:t>
            </a:r>
          </a:p>
          <a:p>
            <a:r>
              <a:rPr lang="zh-CN" altLang="en-US" dirty="0"/>
              <a:t>外部人机界面：显示位置对过街意图和眼动的影响</a:t>
            </a:r>
            <a:endParaRPr lang="en-US" altLang="zh-CN" dirty="0"/>
          </a:p>
          <a:p>
            <a:endParaRPr lang="en-US" altLang="zh-CN" dirty="0"/>
          </a:p>
          <a:p>
            <a:r>
              <a:rPr lang="zh-CN" altLang="en-US" dirty="0"/>
              <a:t>期刊：</a:t>
            </a:r>
            <a:endParaRPr lang="en-US" altLang="zh-CN" dirty="0"/>
          </a:p>
          <a:p>
            <a:r>
              <a:rPr lang="en-US" altLang="zh-CN" dirty="0"/>
              <a:t>Information</a:t>
            </a:r>
          </a:p>
          <a:p>
            <a:endParaRPr lang="en-US" altLang="zh-CN" dirty="0"/>
          </a:p>
          <a:p>
            <a:r>
              <a:rPr lang="zh-CN" altLang="en-US" dirty="0"/>
              <a:t>日期：</a:t>
            </a:r>
            <a:endParaRPr lang="en-US" altLang="zh-CN" dirty="0"/>
          </a:p>
          <a:p>
            <a:r>
              <a:rPr lang="en-US" altLang="zh-CN" dirty="0"/>
              <a:t>2020-01</a:t>
            </a:r>
            <a:endParaRPr lang="zh-CN" altLang="en-US" dirty="0"/>
          </a:p>
        </p:txBody>
      </p:sp>
      <p:pic>
        <p:nvPicPr>
          <p:cNvPr id="9" name="图片 8">
            <a:extLst>
              <a:ext uri="{FF2B5EF4-FFF2-40B4-BE49-F238E27FC236}">
                <a16:creationId xmlns:a16="http://schemas.microsoft.com/office/drawing/2014/main" id="{8F443F68-E73D-1A4B-75EE-26B88C414D0E}"/>
              </a:ext>
            </a:extLst>
          </p:cNvPr>
          <p:cNvPicPr>
            <a:picLocks noChangeAspect="1"/>
          </p:cNvPicPr>
          <p:nvPr/>
        </p:nvPicPr>
        <p:blipFill rotWithShape="1">
          <a:blip r:embed="rId2">
            <a:extLst>
              <a:ext uri="{28A0092B-C50C-407E-A947-70E740481C1C}">
                <a14:useLocalDpi xmlns:a14="http://schemas.microsoft.com/office/drawing/2010/main" val="0"/>
              </a:ext>
            </a:extLst>
          </a:blip>
          <a:srcRect t="1929" b="1929"/>
          <a:stretch/>
        </p:blipFill>
        <p:spPr>
          <a:xfrm>
            <a:off x="831934" y="2039731"/>
            <a:ext cx="7442487" cy="3352143"/>
          </a:xfrm>
          <a:prstGeom prst="rect">
            <a:avLst/>
          </a:prstGeom>
        </p:spPr>
      </p:pic>
    </p:spTree>
    <p:extLst>
      <p:ext uri="{BB962C8B-B14F-4D97-AF65-F5344CB8AC3E}">
        <p14:creationId xmlns:p14="http://schemas.microsoft.com/office/powerpoint/2010/main" val="67431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38B9E-4A80-84C3-A520-2EE1D49F70AB}"/>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A925491-4080-87BD-49F7-837DCB17D4E1}"/>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B7FD2307-F26B-52F5-F339-14AD1F4A8C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97798" y="2295494"/>
            <a:ext cx="4639879" cy="2609932"/>
          </a:xfrm>
          <a:prstGeom prst="rect">
            <a:avLst/>
          </a:prstGeom>
        </p:spPr>
      </p:pic>
      <p:sp>
        <p:nvSpPr>
          <p:cNvPr id="2" name="文本框 1">
            <a:extLst>
              <a:ext uri="{FF2B5EF4-FFF2-40B4-BE49-F238E27FC236}">
                <a16:creationId xmlns:a16="http://schemas.microsoft.com/office/drawing/2014/main" id="{BC3F2837-A3C2-9547-6843-F517E6CD3580}"/>
              </a:ext>
            </a:extLst>
          </p:cNvPr>
          <p:cNvSpPr txBox="1"/>
          <p:nvPr/>
        </p:nvSpPr>
        <p:spPr>
          <a:xfrm>
            <a:off x="7562157" y="2799695"/>
            <a:ext cx="4264090" cy="1601529"/>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在右转弯的情况下，标志的可见性可以解释车轮的高性能情况，投影的性能则相对较低，车顶、挡风玻璃和格栅只有在汽车转弯后才可见。</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7297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0DE32-A671-0558-530A-C57DF12246C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9F67C90-A388-B91E-8105-905EB1874D70}"/>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97B2B18D-3361-3743-194D-57760BBFCC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0764" y="2108068"/>
            <a:ext cx="3383273" cy="3472474"/>
          </a:xfrm>
          <a:prstGeom prst="rect">
            <a:avLst/>
          </a:prstGeom>
        </p:spPr>
      </p:pic>
      <p:sp>
        <p:nvSpPr>
          <p:cNvPr id="2" name="文本框 1">
            <a:extLst>
              <a:ext uri="{FF2B5EF4-FFF2-40B4-BE49-F238E27FC236}">
                <a16:creationId xmlns:a16="http://schemas.microsoft.com/office/drawing/2014/main" id="{0D1DCEBF-7948-8F2B-8A31-638D40C5ABF1}"/>
              </a:ext>
            </a:extLst>
          </p:cNvPr>
          <p:cNvSpPr txBox="1"/>
          <p:nvPr/>
        </p:nvSpPr>
        <p:spPr>
          <a:xfrm>
            <a:off x="6096000" y="2819795"/>
            <a:ext cx="5044751" cy="1218410"/>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该图是</a:t>
            </a:r>
            <a:r>
              <a:rPr lang="zh-CN" altLang="en-US" b="0" i="0" dirty="0">
                <a:solidFill>
                  <a:srgbClr val="1D2129"/>
                </a:solidFill>
                <a:effectLst/>
                <a:latin typeface="PingFangSC-Regular"/>
              </a:rPr>
              <a:t>对每个</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的所有参与者的表现得分和清晰度得分的平均值。结果显示清晰度和性能似乎都受到可见性</a:t>
            </a:r>
            <a:r>
              <a:rPr lang="zh-CN" altLang="en-US" dirty="0">
                <a:solidFill>
                  <a:srgbClr val="1D2129"/>
                </a:solidFill>
                <a:latin typeface="PingFangSC-Regular"/>
              </a:rPr>
              <a:t>或</a:t>
            </a:r>
            <a:r>
              <a:rPr lang="zh-CN" altLang="en-US" b="0" i="0" dirty="0">
                <a:solidFill>
                  <a:srgbClr val="1D2129"/>
                </a:solidFill>
                <a:effectLst/>
                <a:latin typeface="PingFangSC-Regular"/>
              </a:rPr>
              <a:t>可读性的影响。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6943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2987A-1479-21EC-F4C3-ED396BE36F39}"/>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82372E88-A2AF-FC85-C741-4F5D2B7633E5}"/>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0BEDAAB1-E183-1D4D-A5CC-ADAEC40B65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0764" y="2299154"/>
            <a:ext cx="4639879" cy="2602610"/>
          </a:xfrm>
          <a:prstGeom prst="rect">
            <a:avLst/>
          </a:prstGeom>
        </p:spPr>
      </p:pic>
      <p:sp>
        <p:nvSpPr>
          <p:cNvPr id="2" name="文本框 1">
            <a:extLst>
              <a:ext uri="{FF2B5EF4-FFF2-40B4-BE49-F238E27FC236}">
                <a16:creationId xmlns:a16="http://schemas.microsoft.com/office/drawing/2014/main" id="{1797E7A1-1AD4-1259-30EB-14AA1BB9CDF2}"/>
              </a:ext>
            </a:extLst>
          </p:cNvPr>
          <p:cNvSpPr txBox="1"/>
          <p:nvPr/>
        </p:nvSpPr>
        <p:spPr>
          <a:xfrm>
            <a:off x="7310229" y="1549393"/>
            <a:ext cx="4465003" cy="4316118"/>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对参与者眼球运动的视觉检查表明，这些眼球运动通常是目标导向的，</a:t>
            </a:r>
            <a:r>
              <a:rPr lang="zh-CN" altLang="en-US" dirty="0">
                <a:solidFill>
                  <a:srgbClr val="FF0000"/>
                </a:solidFill>
                <a:latin typeface="PingFangSC-Regular"/>
                <a:ea typeface="微软雅黑" panose="020B0503020204020204" pitchFamily="34" charset="-122"/>
              </a:rPr>
              <a:t>关注未来的互动</a:t>
            </a:r>
            <a:r>
              <a:rPr lang="zh-CN" altLang="en-US" dirty="0">
                <a:solidFill>
                  <a:srgbClr val="1D2129"/>
                </a:solidFill>
                <a:latin typeface="PingFangSC-Regular"/>
                <a:ea typeface="微软雅黑" panose="020B0503020204020204" pitchFamily="34" charset="-122"/>
              </a:rPr>
              <a:t>。该图中，</a:t>
            </a:r>
            <a:r>
              <a:rPr lang="zh-CN" altLang="en-US" b="0" i="0" dirty="0">
                <a:solidFill>
                  <a:srgbClr val="1D2129"/>
                </a:solidFill>
                <a:effectLst/>
                <a:latin typeface="PingFangSC-Regular"/>
              </a:rPr>
              <a:t>大多数参与者甚至在</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打开之前就看到了驶来的汽车</a:t>
            </a:r>
            <a:r>
              <a:rPr lang="zh-CN" altLang="en-US" dirty="0">
                <a:solidFill>
                  <a:srgbClr val="1D2129"/>
                </a:solidFill>
                <a:latin typeface="PingFangSC-Regular"/>
              </a:rPr>
              <a:t>且</a:t>
            </a:r>
            <a:r>
              <a:rPr lang="zh-CN" altLang="en-US" b="0" i="0" dirty="0">
                <a:solidFill>
                  <a:srgbClr val="1D2129"/>
                </a:solidFill>
                <a:effectLst/>
                <a:latin typeface="PingFangSC-Regular"/>
              </a:rPr>
              <a:t>不一定会看最近或更显眼的汽车。此外，参与者的注意力分布有时是分散的</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当看到多辆车时</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，有时是集中的</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当一辆相关的车靠近参与者时</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。故引入了一个新的指标来描述凝视分散的程度，将</a:t>
            </a:r>
            <a:r>
              <a:rPr lang="zh-CN" altLang="en-US" dirty="0">
                <a:solidFill>
                  <a:srgbClr val="1D2129"/>
                </a:solidFill>
                <a:latin typeface="PingFangSC-Regular"/>
              </a:rPr>
              <a:t>其</a:t>
            </a:r>
            <a:r>
              <a:rPr lang="zh-CN" altLang="en-US" b="0" i="0" dirty="0">
                <a:solidFill>
                  <a:srgbClr val="1D2129"/>
                </a:solidFill>
                <a:effectLst/>
                <a:latin typeface="PingFangSC-Regular"/>
              </a:rPr>
              <a:t>定义为特定动画视频与参与者总体平均凝视坐标之间的平均距离。</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E794AF9-89F3-40D0-4604-6E98B11CA2E8}"/>
              </a:ext>
            </a:extLst>
          </p:cNvPr>
          <p:cNvSpPr txBox="1"/>
          <p:nvPr/>
        </p:nvSpPr>
        <p:spPr>
          <a:xfrm>
            <a:off x="1912777" y="1401542"/>
            <a:ext cx="2603240" cy="438133"/>
          </a:xfrm>
          <a:prstGeom prst="rect">
            <a:avLst/>
          </a:prstGeom>
          <a:noFill/>
        </p:spPr>
        <p:txBody>
          <a:bodyPr wrap="square" rtlCol="0">
            <a:spAutoFit/>
          </a:bodyPr>
          <a:lstStyle/>
          <a:p>
            <a:pPr defTabSz="683895">
              <a:lnSpc>
                <a:spcPct val="140000"/>
              </a:lnSpc>
            </a:pPr>
            <a:r>
              <a:rPr lang="zh-CN" altLang="en-US" b="0" i="0" dirty="0">
                <a:solidFill>
                  <a:srgbClr val="1D2129"/>
                </a:solidFill>
                <a:effectLst/>
                <a:latin typeface="PingFangSC-Regular"/>
              </a:rPr>
              <a:t>靠近汽车时的眼球运动</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950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0BF19-96C0-D38A-4918-A18C914A36E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3653FABF-F711-DFD9-30EB-1628996A522A}"/>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754F06E7-74C7-9565-CBD5-DF3F7D1B5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0764" y="2419775"/>
            <a:ext cx="4639879" cy="2361367"/>
          </a:xfrm>
          <a:prstGeom prst="rect">
            <a:avLst/>
          </a:prstGeom>
        </p:spPr>
      </p:pic>
      <p:sp>
        <p:nvSpPr>
          <p:cNvPr id="2" name="文本框 1">
            <a:extLst>
              <a:ext uri="{FF2B5EF4-FFF2-40B4-BE49-F238E27FC236}">
                <a16:creationId xmlns:a16="http://schemas.microsoft.com/office/drawing/2014/main" id="{9E013578-56C4-DA9B-B3FF-C4E43A54F857}"/>
              </a:ext>
            </a:extLst>
          </p:cNvPr>
          <p:cNvSpPr txBox="1"/>
          <p:nvPr/>
        </p:nvSpPr>
        <p:spPr>
          <a:xfrm>
            <a:off x="7328890" y="1830197"/>
            <a:ext cx="4465003" cy="3540521"/>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凝视分散程度</a:t>
            </a:r>
            <a:r>
              <a:rPr lang="zh-CN" altLang="en-US" dirty="0">
                <a:solidFill>
                  <a:srgbClr val="1D2129"/>
                </a:solidFill>
                <a:latin typeface="PingFangSC-Regular"/>
                <a:ea typeface="微软雅黑" panose="020B0503020204020204" pitchFamily="34" charset="-122"/>
              </a:rPr>
              <a:t>的结果显示，接近的汽车吸引了注意力，这可以从汽车接近时</a:t>
            </a:r>
            <a:r>
              <a:rPr lang="en-US" altLang="zh-CN" dirty="0">
                <a:solidFill>
                  <a:srgbClr val="1D2129"/>
                </a:solidFill>
                <a:latin typeface="PingFangSC-Regular"/>
                <a:ea typeface="微软雅黑" panose="020B0503020204020204" pitchFamily="34" charset="-122"/>
              </a:rPr>
              <a:t>(0</a:t>
            </a:r>
            <a:r>
              <a:rPr lang="zh-CN" altLang="en-US" dirty="0">
                <a:solidFill>
                  <a:srgbClr val="1D2129"/>
                </a:solidFill>
                <a:latin typeface="PingFangSC-Regular"/>
                <a:ea typeface="微软雅黑" panose="020B0503020204020204" pitchFamily="34" charset="-122"/>
              </a:rPr>
              <a:t>到</a:t>
            </a:r>
            <a:r>
              <a:rPr lang="en-US" altLang="zh-CN" dirty="0">
                <a:solidFill>
                  <a:srgbClr val="1D2129"/>
                </a:solidFill>
                <a:latin typeface="PingFangSC-Regular"/>
                <a:ea typeface="微软雅黑" panose="020B0503020204020204" pitchFamily="34" charset="-122"/>
              </a:rPr>
              <a:t>2</a:t>
            </a:r>
            <a:r>
              <a:rPr lang="zh-CN" altLang="en-US" dirty="0">
                <a:solidFill>
                  <a:srgbClr val="1D2129"/>
                </a:solidFill>
                <a:latin typeface="PingFangSC-Regular"/>
                <a:ea typeface="微软雅黑" panose="020B0503020204020204" pitchFamily="34" charset="-122"/>
              </a:rPr>
              <a:t>秒</a:t>
            </a:r>
            <a:r>
              <a:rPr lang="en-US" altLang="zh-CN" dirty="0">
                <a:solidFill>
                  <a:srgbClr val="1D2129"/>
                </a:solidFill>
                <a:latin typeface="PingFangSC-Regular"/>
                <a:ea typeface="微软雅黑" panose="020B0503020204020204" pitchFamily="34" charset="-122"/>
              </a:rPr>
              <a:t>)</a:t>
            </a:r>
            <a:r>
              <a:rPr lang="zh-CN" altLang="en-US" dirty="0">
                <a:solidFill>
                  <a:srgbClr val="1D2129"/>
                </a:solidFill>
                <a:latin typeface="PingFangSC-Regular"/>
                <a:ea typeface="微软雅黑" panose="020B0503020204020204" pitchFamily="34" charset="-122"/>
              </a:rPr>
              <a:t>无</a:t>
            </a:r>
            <a:r>
              <a:rPr lang="en-US" altLang="zh-CN" dirty="0" err="1">
                <a:solidFill>
                  <a:srgbClr val="1D2129"/>
                </a:solidFill>
                <a:latin typeface="PingFangSC-Regular"/>
                <a:ea typeface="微软雅黑" panose="020B0503020204020204" pitchFamily="34" charset="-122"/>
              </a:rPr>
              <a:t>eHMI</a:t>
            </a:r>
            <a:r>
              <a:rPr lang="zh-CN" altLang="en-US" dirty="0">
                <a:solidFill>
                  <a:srgbClr val="1D2129"/>
                </a:solidFill>
                <a:latin typeface="PingFangSC-Regular"/>
                <a:ea typeface="微软雅黑" panose="020B0503020204020204" pitchFamily="34" charset="-122"/>
              </a:rPr>
              <a:t>条件下的低色散</a:t>
            </a:r>
            <a:r>
              <a:rPr lang="en-US" altLang="zh-CN" dirty="0">
                <a:solidFill>
                  <a:srgbClr val="1D2129"/>
                </a:solidFill>
                <a:latin typeface="PingFangSC-Regular"/>
                <a:ea typeface="微软雅黑" panose="020B0503020204020204" pitchFamily="34" charset="-122"/>
              </a:rPr>
              <a:t>(&lt;150</a:t>
            </a:r>
            <a:r>
              <a:rPr lang="zh-CN" altLang="en-US" dirty="0">
                <a:solidFill>
                  <a:srgbClr val="1D2129"/>
                </a:solidFill>
                <a:latin typeface="PingFangSC-Regular"/>
                <a:ea typeface="微软雅黑" panose="020B0503020204020204" pitchFamily="34" charset="-122"/>
              </a:rPr>
              <a:t>像素</a:t>
            </a:r>
            <a:r>
              <a:rPr lang="en-US" altLang="zh-CN" dirty="0">
                <a:solidFill>
                  <a:srgbClr val="1D2129"/>
                </a:solidFill>
                <a:latin typeface="PingFangSC-Regular"/>
                <a:ea typeface="微软雅黑" panose="020B0503020204020204" pitchFamily="34" charset="-122"/>
              </a:rPr>
              <a:t>)</a:t>
            </a:r>
            <a:r>
              <a:rPr lang="zh-CN" altLang="en-US" dirty="0">
                <a:solidFill>
                  <a:srgbClr val="1D2129"/>
                </a:solidFill>
                <a:latin typeface="PingFangSC-Regular"/>
                <a:ea typeface="微软雅黑" panose="020B0503020204020204" pitchFamily="34" charset="-122"/>
              </a:rPr>
              <a:t>得到证明。车轮吸引了注意力，尤其是在停车前</a:t>
            </a:r>
            <a:r>
              <a:rPr lang="en-US" altLang="zh-CN" dirty="0">
                <a:solidFill>
                  <a:srgbClr val="1D2129"/>
                </a:solidFill>
                <a:latin typeface="PingFangSC-Regular"/>
                <a:ea typeface="微软雅黑" panose="020B0503020204020204" pitchFamily="34" charset="-122"/>
              </a:rPr>
              <a:t>(1</a:t>
            </a:r>
            <a:r>
              <a:rPr lang="zh-CN" altLang="en-US" dirty="0">
                <a:solidFill>
                  <a:srgbClr val="1D2129"/>
                </a:solidFill>
                <a:latin typeface="PingFangSC-Regular"/>
                <a:ea typeface="微软雅黑" panose="020B0503020204020204" pitchFamily="34" charset="-122"/>
              </a:rPr>
              <a:t>到</a:t>
            </a:r>
            <a:r>
              <a:rPr lang="en-US" altLang="zh-CN" dirty="0">
                <a:solidFill>
                  <a:srgbClr val="1D2129"/>
                </a:solidFill>
                <a:latin typeface="PingFangSC-Regular"/>
                <a:ea typeface="微软雅黑" panose="020B0503020204020204" pitchFamily="34" charset="-122"/>
              </a:rPr>
              <a:t>2</a:t>
            </a:r>
            <a:r>
              <a:rPr lang="zh-CN" altLang="en-US" dirty="0">
                <a:solidFill>
                  <a:srgbClr val="1D2129"/>
                </a:solidFill>
                <a:latin typeface="PingFangSC-Regular"/>
                <a:ea typeface="微软雅黑" panose="020B0503020204020204" pitchFamily="34" charset="-122"/>
              </a:rPr>
              <a:t>秒</a:t>
            </a:r>
            <a:r>
              <a:rPr lang="en-US" altLang="zh-CN" dirty="0">
                <a:solidFill>
                  <a:srgbClr val="1D2129"/>
                </a:solidFill>
                <a:latin typeface="PingFangSC-Regular"/>
                <a:ea typeface="微软雅黑" panose="020B0503020204020204" pitchFamily="34" charset="-122"/>
              </a:rPr>
              <a:t>)</a:t>
            </a:r>
            <a:r>
              <a:rPr lang="zh-CN" altLang="en-US" dirty="0">
                <a:solidFill>
                  <a:srgbClr val="1D2129"/>
                </a:solidFill>
                <a:latin typeface="PingFangSC-Regular"/>
                <a:ea typeface="微软雅黑" panose="020B0503020204020204" pitchFamily="34" charset="-122"/>
              </a:rPr>
              <a:t>。</a:t>
            </a:r>
            <a:r>
              <a:rPr lang="zh-CN" altLang="en-US" b="0" i="0" dirty="0">
                <a:solidFill>
                  <a:srgbClr val="1D2129"/>
                </a:solidFill>
                <a:effectLst/>
                <a:latin typeface="PingFangSC-Regular"/>
              </a:rPr>
              <a:t>当汽车静止不动时，挡风玻璃会产生低凝视分散。投影产生的散度明显高于其他五种条件。除了挡风玻璃外，车轮产生的色散明显低于所有条件。挡风玻璃产生的色散明显低于车顶和投影</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29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13D8D-98B3-BC55-2D87-FD80DE6AAFBA}"/>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9938023-CD42-8F8E-6310-E8C389AAB7D4}"/>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B4C223D5-EE72-58BC-ED51-EDA74931AC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4850" y="2295494"/>
            <a:ext cx="4625774" cy="2609932"/>
          </a:xfrm>
          <a:prstGeom prst="rect">
            <a:avLst/>
          </a:prstGeom>
        </p:spPr>
      </p:pic>
      <p:sp>
        <p:nvSpPr>
          <p:cNvPr id="2" name="文本框 1">
            <a:extLst>
              <a:ext uri="{FF2B5EF4-FFF2-40B4-BE49-F238E27FC236}">
                <a16:creationId xmlns:a16="http://schemas.microsoft.com/office/drawing/2014/main" id="{EE9FAFDD-87EB-97E9-7921-24ED7DB1F2E0}"/>
              </a:ext>
            </a:extLst>
          </p:cNvPr>
          <p:cNvSpPr txBox="1"/>
          <p:nvPr/>
        </p:nvSpPr>
        <p:spPr>
          <a:xfrm>
            <a:off x="7555105" y="2411897"/>
            <a:ext cx="4264090" cy="2377126"/>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ea typeface="微软雅黑" panose="020B0503020204020204" pitchFamily="34" charset="-122"/>
              </a:rPr>
              <a:t>该图为</a:t>
            </a:r>
            <a:r>
              <a:rPr lang="zh-CN" altLang="en-US" b="0" i="0" dirty="0">
                <a:solidFill>
                  <a:srgbClr val="1D2129"/>
                </a:solidFill>
                <a:effectLst/>
                <a:latin typeface="PingFangSC-Regular"/>
              </a:rPr>
              <a:t>使用投影</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的直接接近场景中的动画截图。黄色标记代表参与者的注视位置。投射的结果是分散的目光，一些参与者看着沥青上的</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，另一些参与者看着汽车，说明</a:t>
            </a:r>
            <a:r>
              <a:rPr lang="zh-CN" altLang="en-US" dirty="0">
                <a:solidFill>
                  <a:srgbClr val="1D2129"/>
                </a:solidFill>
                <a:latin typeface="PingFangSC-Regular"/>
                <a:ea typeface="微软雅黑" panose="020B0503020204020204" pitchFamily="34" charset="-122"/>
              </a:rPr>
              <a:t>投影会导致多样化的注意力。</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16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11D2C-2864-3ABF-DB49-BE65C00723D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E37B64EE-6359-5D90-1D16-C99BC306A10E}"/>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FEEA048C-CC96-9F51-93F0-2B4744A574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0764" y="2426929"/>
            <a:ext cx="4639879" cy="2347058"/>
          </a:xfrm>
          <a:prstGeom prst="rect">
            <a:avLst/>
          </a:prstGeom>
        </p:spPr>
      </p:pic>
      <p:sp>
        <p:nvSpPr>
          <p:cNvPr id="2" name="文本框 1">
            <a:extLst>
              <a:ext uri="{FF2B5EF4-FFF2-40B4-BE49-F238E27FC236}">
                <a16:creationId xmlns:a16="http://schemas.microsoft.com/office/drawing/2014/main" id="{253009A3-3F60-7362-A8A6-E29DA09E796D}"/>
              </a:ext>
            </a:extLst>
          </p:cNvPr>
          <p:cNvSpPr txBox="1"/>
          <p:nvPr/>
        </p:nvSpPr>
        <p:spPr>
          <a:xfrm>
            <a:off x="7328890" y="1830197"/>
            <a:ext cx="4465003" cy="4316118"/>
          </a:xfrm>
          <a:prstGeom prst="rect">
            <a:avLst/>
          </a:prstGeom>
          <a:noFill/>
        </p:spPr>
        <p:txBody>
          <a:bodyPr wrap="square" rtlCol="0">
            <a:spAutoFit/>
          </a:bodyPr>
          <a:lstStyle/>
          <a:p>
            <a:pPr indent="457200" defTabSz="683895">
              <a:lnSpc>
                <a:spcPct val="140000"/>
              </a:lnSpc>
            </a:pPr>
            <a:r>
              <a:rPr lang="en-US" altLang="zh-CN" dirty="0" err="1">
                <a:solidFill>
                  <a:srgbClr val="1D2129"/>
                </a:solidFill>
                <a:latin typeface="PingFangSC-Regular"/>
                <a:ea typeface="微软雅黑" panose="020B0503020204020204" pitchFamily="34" charset="-122"/>
              </a:rPr>
              <a:t>eHMI</a:t>
            </a:r>
            <a:r>
              <a:rPr lang="zh-CN" altLang="en-US" dirty="0">
                <a:solidFill>
                  <a:srgbClr val="1D2129"/>
                </a:solidFill>
                <a:latin typeface="PingFangSC-Regular"/>
                <a:ea typeface="微软雅黑" panose="020B0503020204020204" pitchFamily="34" charset="-122"/>
              </a:rPr>
              <a:t>评估的另一个相关方面是参与者在汽车开走前关闭</a:t>
            </a:r>
            <a:r>
              <a:rPr lang="en-US" altLang="zh-CN" dirty="0" err="1">
                <a:solidFill>
                  <a:srgbClr val="1D2129"/>
                </a:solidFill>
                <a:latin typeface="PingFangSC-Regular"/>
                <a:ea typeface="微软雅黑" panose="020B0503020204020204" pitchFamily="34" charset="-122"/>
              </a:rPr>
              <a:t>eHMI</a:t>
            </a:r>
            <a:r>
              <a:rPr lang="zh-CN" altLang="en-US" dirty="0">
                <a:solidFill>
                  <a:srgbClr val="1D2129"/>
                </a:solidFill>
                <a:latin typeface="PingFangSC-Regular"/>
                <a:ea typeface="微软雅黑" panose="020B0503020204020204" pitchFamily="34" charset="-122"/>
              </a:rPr>
              <a:t>后的反应。该图说明与没有</a:t>
            </a:r>
            <a:r>
              <a:rPr lang="en-US" altLang="zh-CN" dirty="0" err="1">
                <a:solidFill>
                  <a:srgbClr val="1D2129"/>
                </a:solidFill>
                <a:latin typeface="PingFangSC-Regular"/>
                <a:ea typeface="微软雅黑" panose="020B0503020204020204" pitchFamily="34" charset="-122"/>
              </a:rPr>
              <a:t>eHMI</a:t>
            </a:r>
            <a:r>
              <a:rPr lang="zh-CN" altLang="en-US" dirty="0">
                <a:solidFill>
                  <a:srgbClr val="1D2129"/>
                </a:solidFill>
                <a:latin typeface="PingFangSC-Regular"/>
                <a:ea typeface="微软雅黑" panose="020B0503020204020204" pitchFamily="34" charset="-122"/>
              </a:rPr>
              <a:t>相比，所有</a:t>
            </a:r>
            <a:r>
              <a:rPr lang="en-US" altLang="zh-CN" dirty="0" err="1">
                <a:solidFill>
                  <a:srgbClr val="1D2129"/>
                </a:solidFill>
                <a:latin typeface="PingFangSC-Regular"/>
                <a:ea typeface="微软雅黑" panose="020B0503020204020204" pitchFamily="34" charset="-122"/>
              </a:rPr>
              <a:t>eHMI</a:t>
            </a:r>
            <a:r>
              <a:rPr lang="zh-CN" altLang="en-US" dirty="0">
                <a:solidFill>
                  <a:srgbClr val="1D2129"/>
                </a:solidFill>
                <a:latin typeface="PingFangSC-Regular"/>
                <a:ea typeface="微软雅黑" panose="020B0503020204020204" pitchFamily="34" charset="-122"/>
              </a:rPr>
              <a:t>都提高了性能</a:t>
            </a:r>
            <a:r>
              <a:rPr lang="en-US" altLang="zh-CN" dirty="0">
                <a:solidFill>
                  <a:srgbClr val="1D2129"/>
                </a:solidFill>
                <a:latin typeface="PingFangSC-Regular"/>
                <a:ea typeface="微软雅黑" panose="020B0503020204020204" pitchFamily="34" charset="-122"/>
              </a:rPr>
              <a:t>;</a:t>
            </a:r>
            <a:r>
              <a:rPr lang="zh-CN" altLang="en-US" dirty="0">
                <a:solidFill>
                  <a:srgbClr val="1D2129"/>
                </a:solidFill>
                <a:latin typeface="PingFangSC-Regular"/>
                <a:ea typeface="微软雅黑" panose="020B0503020204020204" pitchFamily="34" charset="-122"/>
              </a:rPr>
              <a:t>也就是说，参与者更有可能在汽车开走之前松开空格键。</a:t>
            </a:r>
            <a:endParaRPr lang="en-US" altLang="zh-CN" dirty="0">
              <a:solidFill>
                <a:srgbClr val="1D2129"/>
              </a:solidFill>
              <a:latin typeface="PingFangSC-Regular"/>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最初</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t = 0</a:t>
            </a:r>
            <a:r>
              <a:rPr lang="zh-CN" altLang="en-US" dirty="0">
                <a:latin typeface="微软雅黑" panose="020B0503020204020204" pitchFamily="34" charset="-122"/>
                <a:ea typeface="微软雅黑" panose="020B0503020204020204" pitchFamily="34" charset="-122"/>
              </a:rPr>
              <a:t>秒时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，使用五个</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之一的参与者按下空格键，因为</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显示“等待”直到该点。在</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消息消失后，第一批参与者大约花了</a:t>
            </a:r>
            <a:r>
              <a:rPr lang="en-US" altLang="zh-CN" dirty="0">
                <a:latin typeface="微软雅黑" panose="020B0503020204020204" pitchFamily="34" charset="-122"/>
                <a:ea typeface="微软雅黑" panose="020B0503020204020204" pitchFamily="34" charset="-122"/>
              </a:rPr>
              <a:t>0.2</a:t>
            </a:r>
            <a:r>
              <a:rPr lang="zh-CN" altLang="en-US" dirty="0">
                <a:latin typeface="微软雅黑" panose="020B0503020204020204" pitchFamily="34" charset="-122"/>
                <a:ea typeface="微软雅黑" panose="020B0503020204020204" pitchFamily="34" charset="-122"/>
              </a:rPr>
              <a:t>秒才松开空格键。无</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条件下的参与者只有在汽车开走后才开始释放空格键</a:t>
            </a: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60642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50F78-8CFD-B344-E18D-E8E534786C0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314A3A6-794D-4812-C7A8-DD3705F9D0AC}"/>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3" name="图片 2">
            <a:extLst>
              <a:ext uri="{FF2B5EF4-FFF2-40B4-BE49-F238E27FC236}">
                <a16:creationId xmlns:a16="http://schemas.microsoft.com/office/drawing/2014/main" id="{3A5DA490-C463-7AB0-C8B0-697A0C2B1F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0233" y="2426929"/>
            <a:ext cx="4540940" cy="2347058"/>
          </a:xfrm>
          <a:prstGeom prst="rect">
            <a:avLst/>
          </a:prstGeom>
        </p:spPr>
      </p:pic>
      <p:sp>
        <p:nvSpPr>
          <p:cNvPr id="2" name="文本框 1">
            <a:extLst>
              <a:ext uri="{FF2B5EF4-FFF2-40B4-BE49-F238E27FC236}">
                <a16:creationId xmlns:a16="http://schemas.microsoft.com/office/drawing/2014/main" id="{0169678C-3F63-3497-F2E6-7D8C70408812}"/>
              </a:ext>
            </a:extLst>
          </p:cNvPr>
          <p:cNvSpPr txBox="1"/>
          <p:nvPr/>
        </p:nvSpPr>
        <p:spPr>
          <a:xfrm>
            <a:off x="7338221" y="2238097"/>
            <a:ext cx="4465003" cy="2381806"/>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该图为对表现分数的分析，五种</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条件之间存在显著差异。无</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条件与其他</a:t>
            </a:r>
            <a:r>
              <a:rPr lang="en-US" altLang="zh-CN" b="0" i="0" dirty="0">
                <a:solidFill>
                  <a:srgbClr val="1D2129"/>
                </a:solidFill>
                <a:effectLst/>
                <a:latin typeface="PingFangSC-Regular"/>
              </a:rPr>
              <a:t>5</a:t>
            </a:r>
            <a:r>
              <a:rPr lang="zh-CN" altLang="en-US" b="0" i="0" dirty="0">
                <a:solidFill>
                  <a:srgbClr val="1D2129"/>
                </a:solidFill>
                <a:effectLst/>
                <a:latin typeface="PingFangSC-Regular"/>
              </a:rPr>
              <a:t>种</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条件相比差异显著</a:t>
            </a:r>
            <a:r>
              <a:rPr lang="zh-CN" altLang="en-US" dirty="0">
                <a:solidFill>
                  <a:srgbClr val="1D2129"/>
                </a:solidFill>
                <a:latin typeface="PingFangSC-Regular"/>
              </a:rPr>
              <a:t>，</a:t>
            </a:r>
            <a:r>
              <a:rPr lang="zh-CN" altLang="en-US" b="0" i="0" dirty="0">
                <a:solidFill>
                  <a:srgbClr val="1D2129"/>
                </a:solidFill>
                <a:effectLst/>
                <a:latin typeface="PingFangSC-Regular"/>
              </a:rPr>
              <a:t>车顶、挡风玻璃、格栅、投影和车轮之间没有显著差异，即不管何种类型的</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，参与者对关闭</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的反应都是相似的。</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1651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总结展望</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97157" y="3957161"/>
            <a:ext cx="15518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研究结论</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3" name="Freeform 5"/>
            <p:cNvSpPr>
              <a:spLocks noEditPoints="1"/>
            </p:cNvSpPr>
            <p:nvPr/>
          </p:nvSpPr>
          <p:spPr bwMode="auto">
            <a:xfrm>
              <a:off x="5916110" y="1645920"/>
              <a:ext cx="621473" cy="91904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4" name="文本框 23"/>
          <p:cNvSpPr txBox="1"/>
          <p:nvPr/>
        </p:nvSpPr>
        <p:spPr>
          <a:xfrm>
            <a:off x="6401808" y="3957161"/>
            <a:ext cx="1551881" cy="87998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研究思考</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819795"/>
            <a:ext cx="9554546" cy="1218410"/>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结果表明，格栅、挡风玻璃和车顶的</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被主观上认为是最清晰的，并且对接近的汽车产生了最高的依从性，基于投影的</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具有易读性差和参与者视觉注意力分布的局限性，基于研究结果，</a:t>
            </a:r>
            <a:r>
              <a:rPr lang="zh-CN" altLang="en-US" b="0" i="0" dirty="0">
                <a:solidFill>
                  <a:srgbClr val="FF0000"/>
                </a:solidFill>
                <a:effectLst/>
                <a:latin typeface="PingFangSC-Regular"/>
              </a:rPr>
              <a:t>本文建议</a:t>
            </a:r>
            <a:r>
              <a:rPr lang="en-US" altLang="zh-CN" b="0" i="0" dirty="0" err="1">
                <a:solidFill>
                  <a:srgbClr val="FF0000"/>
                </a:solidFill>
                <a:effectLst/>
                <a:latin typeface="PingFangSC-Regular"/>
              </a:rPr>
              <a:t>eHMI</a:t>
            </a:r>
            <a:r>
              <a:rPr lang="zh-CN" altLang="en-US" b="0" i="0" dirty="0">
                <a:solidFill>
                  <a:srgbClr val="FF0000"/>
                </a:solidFill>
                <a:effectLst/>
                <a:latin typeface="PingFangSC-Regular"/>
              </a:rPr>
              <a:t>应该从多个方向可见</a:t>
            </a:r>
            <a:r>
              <a:rPr lang="zh-CN" altLang="en-US" b="0" i="0" dirty="0">
                <a:solidFill>
                  <a:srgbClr val="1D2129"/>
                </a:solidFill>
                <a:effectLst/>
                <a:latin typeface="PingFangSC-Regular"/>
              </a:rPr>
              <a:t>。</a:t>
            </a:r>
          </a:p>
        </p:txBody>
      </p:sp>
    </p:spTree>
    <p:extLst>
      <p:ext uri="{BB962C8B-B14F-4D97-AF65-F5344CB8AC3E}">
        <p14:creationId xmlns:p14="http://schemas.microsoft.com/office/powerpoint/2010/main" val="1946027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1850298"/>
            <a:ext cx="9554546" cy="3157403"/>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眼球追踪结果显示，挡风玻璃</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产生了一个集中的凝视模式，这可能是因为这个</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嵌入在汽车中心。轮子</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也产生了一个集中的凝视模式，但只是在汽车完全停止之前的大约</a:t>
            </a:r>
            <a:r>
              <a:rPr lang="en-US" altLang="zh-CN" b="0" i="0" dirty="0">
                <a:solidFill>
                  <a:srgbClr val="1D2129"/>
                </a:solidFill>
                <a:effectLst/>
                <a:latin typeface="PingFangSC-Regular"/>
              </a:rPr>
              <a:t>15</a:t>
            </a:r>
            <a:r>
              <a:rPr lang="zh-CN" altLang="en-US" b="0" i="0" dirty="0">
                <a:solidFill>
                  <a:srgbClr val="1D2129"/>
                </a:solidFill>
                <a:effectLst/>
                <a:latin typeface="PingFangSC-Regular"/>
              </a:rPr>
              <a:t>秒的短暂时间。这一发现可能是由于车轮</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从远处很难看到</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当汽车靠近参与者时，他们倾向于盯着</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来阅读它的信息。</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投影</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产生了一个分散的眼球运动模式，这一发现可以归因于参与者同时看着投影和汽车本身。同样，我们也看到了一个风险，即道路上的投影可能会导致注意力分散，道路使用者可能会专注于道路上的投影，而忽略了对汽车本身的注意力，因此可能会错过相关的隐含线索。</a:t>
            </a:r>
          </a:p>
        </p:txBody>
      </p:sp>
    </p:spTree>
    <p:extLst>
      <p:ext uri="{BB962C8B-B14F-4D97-AF65-F5344CB8AC3E}">
        <p14:creationId xmlns:p14="http://schemas.microsoft.com/office/powerpoint/2010/main" val="305416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793221" y="2806467"/>
            <a:ext cx="1392667" cy="1392667"/>
            <a:chOff x="793221" y="2806467"/>
            <a:chExt cx="1392667" cy="1392667"/>
          </a:xfrm>
        </p:grpSpPr>
        <p:sp>
          <p:nvSpPr>
            <p:cNvPr id="3" name="椭圆 2"/>
            <p:cNvSpPr/>
            <p:nvPr/>
          </p:nvSpPr>
          <p:spPr>
            <a:xfrm>
              <a:off x="793221"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4" name="Freeform 11"/>
            <p:cNvSpPr/>
            <p:nvPr/>
          </p:nvSpPr>
          <p:spPr bwMode="auto">
            <a:xfrm>
              <a:off x="917400" y="3225086"/>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grpSp>
        <p:nvGrpSpPr>
          <p:cNvPr id="36" name="组合 35"/>
          <p:cNvGrpSpPr/>
          <p:nvPr/>
        </p:nvGrpSpPr>
        <p:grpSpPr>
          <a:xfrm>
            <a:off x="3807536" y="2806467"/>
            <a:ext cx="1392667" cy="1392667"/>
            <a:chOff x="3053956" y="2806467"/>
            <a:chExt cx="1392667" cy="1392667"/>
          </a:xfrm>
        </p:grpSpPr>
        <p:sp>
          <p:nvSpPr>
            <p:cNvPr id="6" name="椭圆 5"/>
            <p:cNvSpPr/>
            <p:nvPr/>
          </p:nvSpPr>
          <p:spPr>
            <a:xfrm>
              <a:off x="3053956"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7" name="Freeform 7"/>
            <p:cNvSpPr>
              <a:spLocks noEditPoints="1"/>
            </p:cNvSpPr>
            <p:nvPr/>
          </p:nvSpPr>
          <p:spPr bwMode="auto">
            <a:xfrm>
              <a:off x="3276000" y="3136654"/>
              <a:ext cx="926224" cy="759021"/>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grpSp>
        <p:nvGrpSpPr>
          <p:cNvPr id="38" name="组合 37"/>
          <p:cNvGrpSpPr/>
          <p:nvPr/>
        </p:nvGrpSpPr>
        <p:grpSpPr>
          <a:xfrm>
            <a:off x="6821851" y="2806467"/>
            <a:ext cx="1392667" cy="1392667"/>
            <a:chOff x="7575429" y="2806467"/>
            <a:chExt cx="1392667" cy="1392667"/>
          </a:xfrm>
        </p:grpSpPr>
        <p:sp>
          <p:nvSpPr>
            <p:cNvPr id="12" name="椭圆 11"/>
            <p:cNvSpPr/>
            <p:nvPr/>
          </p:nvSpPr>
          <p:spPr>
            <a:xfrm>
              <a:off x="7575429"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3" name="组合 12"/>
            <p:cNvGrpSpPr/>
            <p:nvPr/>
          </p:nvGrpSpPr>
          <p:grpSpPr>
            <a:xfrm>
              <a:off x="7809898" y="3166582"/>
              <a:ext cx="923728" cy="628214"/>
              <a:chOff x="3897313" y="2016126"/>
              <a:chExt cx="749300" cy="509588"/>
            </a:xfrm>
            <a:solidFill>
              <a:schemeClr val="bg1"/>
            </a:solidFill>
          </p:grpSpPr>
          <p:sp>
            <p:nvSpPr>
              <p:cNvPr id="14"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3"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4"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grpSp>
        <p:nvGrpSpPr>
          <p:cNvPr id="39" name="组合 38"/>
          <p:cNvGrpSpPr/>
          <p:nvPr/>
        </p:nvGrpSpPr>
        <p:grpSpPr>
          <a:xfrm>
            <a:off x="9836165" y="2806467"/>
            <a:ext cx="1392667" cy="1392667"/>
            <a:chOff x="9836165" y="2806467"/>
            <a:chExt cx="1392667" cy="1392667"/>
          </a:xfrm>
        </p:grpSpPr>
        <p:sp>
          <p:nvSpPr>
            <p:cNvPr id="26" name="椭圆 25"/>
            <p:cNvSpPr/>
            <p:nvPr/>
          </p:nvSpPr>
          <p:spPr>
            <a:xfrm>
              <a:off x="9836165"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7" name="Freeform 5"/>
            <p:cNvSpPr>
              <a:spLocks noEditPoints="1"/>
            </p:cNvSpPr>
            <p:nvPr/>
          </p:nvSpPr>
          <p:spPr bwMode="auto">
            <a:xfrm>
              <a:off x="10301566" y="3055053"/>
              <a:ext cx="548460" cy="81107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8" name="矩形 27"/>
          <p:cNvSpPr/>
          <p:nvPr/>
        </p:nvSpPr>
        <p:spPr>
          <a:xfrm>
            <a:off x="781667"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文献综述</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3796676"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6811685"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结果分析</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9826693"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总结展望</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1"/>
          <p:cNvSpPr txBox="1">
            <a:spLocks noChangeArrowheads="1"/>
          </p:cNvSpPr>
          <p:nvPr/>
        </p:nvSpPr>
        <p:spPr bwMode="auto">
          <a:xfrm>
            <a:off x="234049" y="331824"/>
            <a:ext cx="3655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200" dirty="0">
                <a:solidFill>
                  <a:schemeClr val="tx1">
                    <a:lumMod val="85000"/>
                    <a:lumOff val="15000"/>
                  </a:schemeClr>
                </a:solidFill>
                <a:latin typeface="+mn-lt"/>
              </a:rPr>
              <a:t>目录 </a:t>
            </a:r>
            <a:r>
              <a:rPr lang="en-US" altLang="zh-CN" sz="3200" dirty="0">
                <a:solidFill>
                  <a:schemeClr val="tx1">
                    <a:lumMod val="85000"/>
                    <a:lumOff val="15000"/>
                  </a:schemeClr>
                </a:solidFill>
                <a:latin typeface="+mn-lt"/>
              </a:rPr>
              <a:t>/ </a:t>
            </a:r>
            <a:r>
              <a:rPr lang="en-US" altLang="zh-CN" sz="2400" dirty="0">
                <a:solidFill>
                  <a:schemeClr val="tx1">
                    <a:lumMod val="85000"/>
                    <a:lumOff val="15000"/>
                  </a:schemeClr>
                </a:solidFill>
                <a:latin typeface="+mn-lt"/>
              </a:rPr>
              <a:t>CONTENTS</a:t>
            </a:r>
            <a:endParaRPr lang="zh-CN" altLang="en-US" sz="2400" dirty="0">
              <a:solidFill>
                <a:schemeClr val="tx1">
                  <a:lumMod val="85000"/>
                  <a:lumOff val="15000"/>
                </a:schemeClr>
              </a:solidFill>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819795"/>
            <a:ext cx="9554546" cy="1218410"/>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总体而言，自我报告的清晰度与客观表现密切相关，相关性为</a:t>
            </a:r>
            <a:r>
              <a:rPr lang="en-US" altLang="zh-CN" dirty="0">
                <a:solidFill>
                  <a:srgbClr val="1D2129"/>
                </a:solidFill>
                <a:latin typeface="PingFangSC-Regular"/>
              </a:rPr>
              <a:t>0.99</a:t>
            </a:r>
            <a:r>
              <a:rPr lang="zh-CN" altLang="en-US" dirty="0">
                <a:solidFill>
                  <a:srgbClr val="1D2129"/>
                </a:solidFill>
                <a:latin typeface="PingFangSC-Regular"/>
              </a:rPr>
              <a:t>。这种强烈的相关性可能是由于单一的潜在因素，如显示器的易读性。换句话说，投影和轮子的</a:t>
            </a:r>
            <a:r>
              <a:rPr lang="en-US" altLang="zh-CN" dirty="0" err="1">
                <a:solidFill>
                  <a:srgbClr val="1D2129"/>
                </a:solidFill>
                <a:latin typeface="PingFangSC-Regular"/>
              </a:rPr>
              <a:t>eHMI</a:t>
            </a:r>
            <a:r>
              <a:rPr lang="zh-CN" altLang="en-US" dirty="0">
                <a:solidFill>
                  <a:srgbClr val="1D2129"/>
                </a:solidFill>
                <a:latin typeface="PingFangSC-Regular"/>
              </a:rPr>
              <a:t>很难从远处阅读，因此参与者按空格键的时间较晚，给出了较低的清晰度评级。</a:t>
            </a:r>
            <a:endParaRPr lang="zh-CN" altLang="en-US" b="0" i="0" dirty="0">
              <a:solidFill>
                <a:srgbClr val="1D2129"/>
              </a:solidFill>
              <a:effectLst/>
              <a:latin typeface="PingFangSC-Regular"/>
            </a:endParaRPr>
          </a:p>
        </p:txBody>
      </p:sp>
    </p:spTree>
    <p:extLst>
      <p:ext uri="{BB962C8B-B14F-4D97-AF65-F5344CB8AC3E}">
        <p14:creationId xmlns:p14="http://schemas.microsoft.com/office/powerpoint/2010/main" val="1913277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238097"/>
            <a:ext cx="9554546" cy="2381806"/>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本研究是在相当有限的条件下进行的。本文使用的电脑显示器提供了</a:t>
            </a:r>
            <a:r>
              <a:rPr lang="en-US" altLang="zh-CN" b="0" i="0" dirty="0">
                <a:solidFill>
                  <a:srgbClr val="1D2129"/>
                </a:solidFill>
                <a:effectLst/>
                <a:latin typeface="PingFangSC-Regular"/>
              </a:rPr>
              <a:t>31</a:t>
            </a:r>
            <a:r>
              <a:rPr lang="zh-CN" altLang="en-US" b="0" i="0" dirty="0">
                <a:solidFill>
                  <a:srgbClr val="1D2129"/>
                </a:solidFill>
                <a:effectLst/>
                <a:latin typeface="PingFangSC-Regular"/>
              </a:rPr>
              <a:t>度的物理视场和</a:t>
            </a:r>
            <a:r>
              <a:rPr lang="en-US" altLang="zh-CN" b="0" i="0" dirty="0">
                <a:solidFill>
                  <a:srgbClr val="1D2129"/>
                </a:solidFill>
                <a:effectLst/>
                <a:latin typeface="PingFangSC-Regular"/>
              </a:rPr>
              <a:t>80</a:t>
            </a:r>
            <a:r>
              <a:rPr lang="zh-CN" altLang="en-US" b="0" i="0" dirty="0">
                <a:solidFill>
                  <a:srgbClr val="1D2129"/>
                </a:solidFill>
                <a:effectLst/>
                <a:latin typeface="PingFangSC-Regular"/>
              </a:rPr>
              <a:t>度的虚拟视场。这</a:t>
            </a:r>
            <a:r>
              <a:rPr lang="en-US" altLang="zh-CN" b="0" i="0" dirty="0">
                <a:solidFill>
                  <a:srgbClr val="1D2129"/>
                </a:solidFill>
                <a:effectLst/>
                <a:latin typeface="PingFangSC-Regular"/>
              </a:rPr>
              <a:t>36</a:t>
            </a:r>
            <a:r>
              <a:rPr lang="zh-CN" altLang="en-US" b="0" i="0" dirty="0">
                <a:solidFill>
                  <a:srgbClr val="1D2129"/>
                </a:solidFill>
                <a:effectLst/>
                <a:latin typeface="PingFangSC-Regular"/>
              </a:rPr>
              <a:t>个视频一个接一个地快速播放，视频中的汽车并没有按照现实的交通流模型行事。在真实的交通中，参与者如何对</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做出反应还有待研究，在这种情况下，行人可能很匆忙，或者缺乏专注力，无法专注于特定的</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使用头戴式显示器或环绕投影可以实现宽视野。本文设置的一个优点是，头部运动受到限制，能够高精度地测量眼球运动。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96B2CCB-684D-19A4-24DC-7B0385C84C75}"/>
              </a:ext>
            </a:extLst>
          </p:cNvPr>
          <p:cNvSpPr txBox="1"/>
          <p:nvPr/>
        </p:nvSpPr>
        <p:spPr>
          <a:xfrm>
            <a:off x="2210764" y="2905813"/>
            <a:ext cx="9554546" cy="1218410"/>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本文</a:t>
            </a:r>
            <a:r>
              <a:rPr lang="zh-CN" altLang="en-US" b="0" i="0" dirty="0">
                <a:solidFill>
                  <a:srgbClr val="1D2129"/>
                </a:solidFill>
                <a:effectLst/>
                <a:latin typeface="PingFangSC-Regular"/>
              </a:rPr>
              <a:t>的模拟没有声音。在现实中，行人可能会依靠听觉信息来确定迎面而来的车辆的状态和相对位置。模拟中的参与者没有在虚拟环境中移动，迎面而来的汽车在没有与参与者互动的情况下突然减速。这些因素应在今后的研究中加以完善。</a:t>
            </a:r>
          </a:p>
        </p:txBody>
      </p:sp>
      <p:sp>
        <p:nvSpPr>
          <p:cNvPr id="3" name="文本框 2">
            <a:extLst>
              <a:ext uri="{FF2B5EF4-FFF2-40B4-BE49-F238E27FC236}">
                <a16:creationId xmlns:a16="http://schemas.microsoft.com/office/drawing/2014/main" id="{559A715A-FF24-436A-7FC9-0AD7A657E217}"/>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研究思考</a:t>
            </a:r>
          </a:p>
        </p:txBody>
      </p:sp>
    </p:spTree>
    <p:extLst>
      <p:ext uri="{BB962C8B-B14F-4D97-AF65-F5344CB8AC3E}">
        <p14:creationId xmlns:p14="http://schemas.microsoft.com/office/powerpoint/2010/main" val="358776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757306" y="2233598"/>
            <a:ext cx="4736075" cy="1850058"/>
          </a:xfrm>
          <a:prstGeom prst="rect">
            <a:avLst/>
          </a:prstGeom>
        </p:spPr>
        <p:txBody>
          <a:bodyPr wrap="square">
            <a:spAutoFit/>
          </a:bodyPr>
          <a:lstStyle/>
          <a:p>
            <a:pPr algn="ctr">
              <a:lnSpc>
                <a:spcPct val="150000"/>
              </a:lnSpc>
            </a:pPr>
            <a:r>
              <a:rPr lang="en-US" altLang="zh-CN" sz="8800" dirty="0">
                <a:solidFill>
                  <a:schemeClr val="accent1"/>
                </a:solidFill>
                <a:latin typeface="Impact" panose="020B0806030902050204" pitchFamily="34" charset="0"/>
                <a:ea typeface="微软雅黑" panose="020B0503020204020204" pitchFamily="34" charset="-122"/>
              </a:rPr>
              <a:t>THANKS!</a:t>
            </a:r>
            <a:endParaRPr lang="zh-CN" altLang="en-US" sz="8800" dirty="0">
              <a:solidFill>
                <a:schemeClr val="accent1"/>
              </a:solidFill>
              <a:latin typeface="Impact" panose="020B0806030902050204" pitchFamily="34" charset="0"/>
              <a:ea typeface="微软雅黑" panose="020B0503020204020204" pitchFamily="34" charset="-122"/>
            </a:endParaRPr>
          </a:p>
        </p:txBody>
      </p:sp>
      <p:sp>
        <p:nvSpPr>
          <p:cNvPr id="26" name="矩形 25"/>
          <p:cNvSpPr/>
          <p:nvPr/>
        </p:nvSpPr>
        <p:spPr>
          <a:xfrm>
            <a:off x="4279956" y="3892921"/>
            <a:ext cx="4064000" cy="662554"/>
          </a:xfrm>
          <a:prstGeom prst="rect">
            <a:avLst/>
          </a:prstGeom>
        </p:spPr>
        <p:txBody>
          <a:bodyPr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rPr>
              <a:t>恳请老师批评指正！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grpSp>
        <p:nvGrpSpPr>
          <p:cNvPr id="5" name="组合 4"/>
          <p:cNvGrpSpPr/>
          <p:nvPr/>
        </p:nvGrpSpPr>
        <p:grpSpPr>
          <a:xfrm>
            <a:off x="5187044" y="985674"/>
            <a:ext cx="1580321" cy="1580321"/>
            <a:chOff x="5081757" y="1878010"/>
            <a:chExt cx="1392667" cy="1392667"/>
          </a:xfrm>
        </p:grpSpPr>
        <p:sp>
          <p:nvSpPr>
            <p:cNvPr id="2" name="椭圆 1"/>
            <p:cNvSpPr/>
            <p:nvPr/>
          </p:nvSpPr>
          <p:spPr>
            <a:xfrm>
              <a:off x="5081757" y="1878010"/>
              <a:ext cx="1392667" cy="13926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3" name="Freeform 11"/>
            <p:cNvSpPr/>
            <p:nvPr/>
          </p:nvSpPr>
          <p:spPr bwMode="auto">
            <a:xfrm>
              <a:off x="5205936" y="2296629"/>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sp>
        <p:nvSpPr>
          <p:cNvPr id="6" name="矩形 5"/>
          <p:cNvSpPr/>
          <p:nvPr/>
        </p:nvSpPr>
        <p:spPr>
          <a:xfrm>
            <a:off x="4618672" y="2670856"/>
            <a:ext cx="2954655" cy="923330"/>
          </a:xfrm>
          <a:prstGeom prst="rect">
            <a:avLst/>
          </a:prstGeom>
        </p:spPr>
        <p:txBody>
          <a:bodyPr wrap="none">
            <a:spAutoFit/>
          </a:bodyPr>
          <a:lstStyle/>
          <a:p>
            <a:pPr>
              <a:defRPr/>
            </a:pPr>
            <a:r>
              <a:rPr lang="zh-CN" altLang="en-US" sz="5400" kern="100" dirty="0">
                <a:solidFill>
                  <a:schemeClr val="bg1"/>
                </a:solidFill>
                <a:latin typeface="方正兰亭细黑_GBK" pitchFamily="2" charset="-122"/>
                <a:ea typeface="方正兰亭细黑_GBK" pitchFamily="2" charset="-122"/>
                <a:cs typeface="Times New Roman" panose="02020603050405020304" pitchFamily="18" charset="0"/>
              </a:rPr>
              <a:t>文献综述</a:t>
            </a:r>
            <a:endParaRPr lang="zh-CN" altLang="zh-CN" sz="5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2940529" y="3815719"/>
            <a:ext cx="144246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研究背景</a:t>
            </a:r>
            <a:endParaRPr lang="en-US" altLang="zh-CN" dirty="0">
              <a:solidFill>
                <a:schemeClr val="bg1"/>
              </a:solidFill>
              <a:latin typeface="方正兰亭细黑_GBK" pitchFamily="2" charset="-122"/>
              <a:ea typeface="方正兰亭细黑_GBK" pitchFamily="2" charset="-122"/>
            </a:endParaRPr>
          </a:p>
        </p:txBody>
      </p:sp>
      <p:sp>
        <p:nvSpPr>
          <p:cNvPr id="9" name="文本框 8"/>
          <p:cNvSpPr txBox="1"/>
          <p:nvPr/>
        </p:nvSpPr>
        <p:spPr>
          <a:xfrm>
            <a:off x="4796008" y="3815719"/>
            <a:ext cx="25999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国内外相关研究综述</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3882413" y="3699047"/>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6EF8714-5E86-148F-E998-39B436A09AB2}"/>
              </a:ext>
            </a:extLst>
          </p:cNvPr>
          <p:cNvSpPr txBox="1"/>
          <p:nvPr/>
        </p:nvSpPr>
        <p:spPr>
          <a:xfrm>
            <a:off x="7573327" y="3815719"/>
            <a:ext cx="2139044" cy="45890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主要贡献与创新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486150" y="2625895"/>
            <a:ext cx="8897195" cy="160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到目前为止，关于</a:t>
            </a:r>
            <a:r>
              <a:rPr lang="en-US" altLang="zh-CN" dirty="0" err="1">
                <a:solidFill>
                  <a:srgbClr val="1D2129"/>
                </a:solidFill>
                <a:latin typeface="PingFangSC-Regular"/>
              </a:rPr>
              <a:t>eHMI</a:t>
            </a:r>
            <a:r>
              <a:rPr lang="zh-CN" altLang="en-US" dirty="0">
                <a:solidFill>
                  <a:srgbClr val="1D2129"/>
                </a:solidFill>
                <a:latin typeface="PingFangSC-Regular"/>
              </a:rPr>
              <a:t>最有效的模式尚未达成科学共识，其中一个研究较少的问题是，</a:t>
            </a:r>
            <a:r>
              <a:rPr lang="en-US" altLang="zh-CN" dirty="0" err="1">
                <a:solidFill>
                  <a:srgbClr val="FF0000"/>
                </a:solidFill>
                <a:latin typeface="PingFangSC-Regular"/>
              </a:rPr>
              <a:t>eHMI</a:t>
            </a:r>
            <a:r>
              <a:rPr lang="zh-CN" altLang="en-US" dirty="0">
                <a:solidFill>
                  <a:srgbClr val="FF0000"/>
                </a:solidFill>
                <a:latin typeface="PingFangSC-Regular"/>
              </a:rPr>
              <a:t>应位于汽车的什么位置以实现最大的合规性和决策效率</a:t>
            </a:r>
            <a:r>
              <a:rPr lang="zh-CN" altLang="en-US" dirty="0">
                <a:solidFill>
                  <a:srgbClr val="1D2129"/>
                </a:solidFill>
                <a:latin typeface="PingFangSC-Regular"/>
              </a:rPr>
              <a:t>，使行人获得最佳的感知清晰度和行为依从性，故</a:t>
            </a:r>
            <a:r>
              <a:rPr lang="en-US" altLang="zh-CN" dirty="0" err="1">
                <a:solidFill>
                  <a:srgbClr val="1D2129"/>
                </a:solidFill>
                <a:latin typeface="PingFangSC-Regular"/>
              </a:rPr>
              <a:t>eHMI</a:t>
            </a:r>
            <a:r>
              <a:rPr lang="zh-CN" altLang="en-US" dirty="0">
                <a:solidFill>
                  <a:srgbClr val="1D2129"/>
                </a:solidFill>
                <a:latin typeface="PingFangSC-Regular"/>
              </a:rPr>
              <a:t>的定位很重要，因为行人在视觉上以间歇性的方式对道路环境进行采样，所提供的信息可能对道路安全至关重要，应尽早了解。</a:t>
            </a:r>
            <a:endParaRPr lang="en-US" altLang="zh-CN" dirty="0">
              <a:solidFill>
                <a:srgbClr val="1D2129"/>
              </a:solidFill>
              <a:latin typeface="PingFangSC-Regular"/>
            </a:endParaRPr>
          </a:p>
        </p:txBody>
      </p:sp>
      <p:sp>
        <p:nvSpPr>
          <p:cNvPr id="41" name="文本框 4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研究综述</a:t>
            </a:r>
            <a:endParaRPr lang="zh-CN" altLang="en-US" sz="3600" b="0" dirty="0">
              <a:latin typeface="黑体" panose="02010609060101010101" charset="-122"/>
              <a:ea typeface="黑体" panose="0201060906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研究方法</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21704" y="3957161"/>
            <a:ext cx="1474296" cy="45890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研究思路</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12" name="Freeform 7"/>
            <p:cNvSpPr>
              <a:spLocks noEditPoints="1"/>
            </p:cNvSpPr>
            <p:nvPr/>
          </p:nvSpPr>
          <p:spPr bwMode="auto">
            <a:xfrm>
              <a:off x="5684045" y="1658520"/>
              <a:ext cx="1080500" cy="8854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4" name="文本框 3">
            <a:extLst>
              <a:ext uri="{FF2B5EF4-FFF2-40B4-BE49-F238E27FC236}">
                <a16:creationId xmlns:a16="http://schemas.microsoft.com/office/drawing/2014/main" id="{20821E81-84C5-CF31-5BEC-2A5389301E7D}"/>
              </a:ext>
            </a:extLst>
          </p:cNvPr>
          <p:cNvSpPr txBox="1"/>
          <p:nvPr/>
        </p:nvSpPr>
        <p:spPr>
          <a:xfrm>
            <a:off x="6460838" y="3957161"/>
            <a:ext cx="1505527"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研究方案</a:t>
            </a: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3" name="矩形 2">
            <a:extLst>
              <a:ext uri="{FF2B5EF4-FFF2-40B4-BE49-F238E27FC236}">
                <a16:creationId xmlns:a16="http://schemas.microsoft.com/office/drawing/2014/main" id="{002BEAEC-9E0A-2837-B290-47FA165A7067}"/>
              </a:ext>
            </a:extLst>
          </p:cNvPr>
          <p:cNvSpPr>
            <a:spLocks noChangeArrowheads="1"/>
          </p:cNvSpPr>
          <p:nvPr/>
        </p:nvSpPr>
        <p:spPr bwMode="auto">
          <a:xfrm>
            <a:off x="2486151" y="2695782"/>
            <a:ext cx="8897195" cy="121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本文旨在研究</a:t>
            </a:r>
            <a:r>
              <a:rPr lang="en-US" altLang="zh-CN" dirty="0" err="1">
                <a:solidFill>
                  <a:srgbClr val="1D2129"/>
                </a:solidFill>
                <a:latin typeface="PingFangSC-Regular"/>
              </a:rPr>
              <a:t>eHMI</a:t>
            </a:r>
            <a:r>
              <a:rPr lang="zh-CN" altLang="en-US" dirty="0">
                <a:solidFill>
                  <a:srgbClr val="1D2129"/>
                </a:solidFill>
                <a:latin typeface="PingFangSC-Regular"/>
              </a:rPr>
              <a:t>应该放在车上的什么地方，通过让参与者观看使用</a:t>
            </a:r>
            <a:r>
              <a:rPr lang="en-US" altLang="zh-CN" dirty="0" err="1">
                <a:solidFill>
                  <a:srgbClr val="1D2129"/>
                </a:solidFill>
                <a:latin typeface="PingFangSC-Regular"/>
              </a:rPr>
              <a:t>eHMI</a:t>
            </a:r>
            <a:r>
              <a:rPr lang="zh-CN" altLang="en-US" dirty="0">
                <a:solidFill>
                  <a:srgbClr val="1D2129"/>
                </a:solidFill>
                <a:latin typeface="PingFangSC-Regular"/>
              </a:rPr>
              <a:t>的自动驾驶车辆的动画视频片段，并在他们觉得可以安全通过时按压空格键，同时使用眼动追踪来推断哪种类型的</a:t>
            </a:r>
            <a:r>
              <a:rPr lang="en-US" altLang="zh-CN" dirty="0" err="1">
                <a:solidFill>
                  <a:srgbClr val="1D2129"/>
                </a:solidFill>
                <a:latin typeface="PingFangSC-Regular"/>
              </a:rPr>
              <a:t>eHMI</a:t>
            </a:r>
            <a:r>
              <a:rPr lang="zh-CN" altLang="en-US" dirty="0">
                <a:solidFill>
                  <a:srgbClr val="1D2129"/>
                </a:solidFill>
                <a:latin typeface="PingFangSC-Regular"/>
              </a:rPr>
              <a:t>会产生最集中的凝视模式。</a:t>
            </a:r>
            <a:endParaRPr lang="en-US" altLang="zh-CN" dirty="0">
              <a:solidFill>
                <a:srgbClr val="1D2129"/>
              </a:solidFill>
              <a:latin typeface="PingFangSC-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1849960"/>
            <a:ext cx="9275220" cy="1213730"/>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实验自变量为</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的位置类型。</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使用了六种</a:t>
            </a:r>
            <a:r>
              <a:rPr lang="zh-CN" altLang="en-US" dirty="0">
                <a:solidFill>
                  <a:srgbClr val="1D2129"/>
                </a:solidFill>
                <a:latin typeface="PingFangSC-Regular"/>
              </a:rPr>
              <a:t>位置</a:t>
            </a:r>
            <a:r>
              <a:rPr lang="zh-CN" altLang="en-US" b="0" i="0" dirty="0">
                <a:solidFill>
                  <a:srgbClr val="1D2129"/>
                </a:solidFill>
                <a:effectLst/>
                <a:latin typeface="PingFangSC-Regular"/>
              </a:rPr>
              <a:t>：车顶、挡风玻璃、格栅、投影、车轮和无</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pPr indent="457200" defTabSz="683895">
              <a:lnSpc>
                <a:spcPct val="140000"/>
              </a:lnSpc>
            </a:pP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BD2463C-BBB2-2DEA-B1BE-312E344B28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54687" y="2806314"/>
            <a:ext cx="5587373" cy="3683583"/>
          </a:xfrm>
          <a:prstGeom prst="rect">
            <a:avLst/>
          </a:prstGeom>
        </p:spPr>
      </p:pic>
    </p:spTree>
    <p:extLst>
      <p:ext uri="{BB962C8B-B14F-4D97-AF65-F5344CB8AC3E}">
        <p14:creationId xmlns:p14="http://schemas.microsoft.com/office/powerpoint/2010/main" val="1866924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3AA5D-9DB5-760E-2F48-FA21B13E6DB6}"/>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A2AB07E1-A922-678E-AB13-5D57E7F241F0}"/>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2" name="文本框 1">
            <a:extLst>
              <a:ext uri="{FF2B5EF4-FFF2-40B4-BE49-F238E27FC236}">
                <a16:creationId xmlns:a16="http://schemas.microsoft.com/office/drawing/2014/main" id="{9691591A-9CE1-3188-504F-1EEB19A39814}"/>
              </a:ext>
            </a:extLst>
          </p:cNvPr>
          <p:cNvSpPr txBox="1"/>
          <p:nvPr/>
        </p:nvSpPr>
        <p:spPr>
          <a:xfrm>
            <a:off x="2210764" y="2431996"/>
            <a:ext cx="9275220" cy="1994007"/>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实验包括</a:t>
            </a:r>
            <a:r>
              <a:rPr lang="en-US" altLang="zh-CN" dirty="0">
                <a:solidFill>
                  <a:srgbClr val="1D2129"/>
                </a:solidFill>
                <a:latin typeface="PingFangSC-Regular"/>
              </a:rPr>
              <a:t>36</a:t>
            </a:r>
            <a:r>
              <a:rPr lang="zh-CN" altLang="en-US" dirty="0">
                <a:solidFill>
                  <a:srgbClr val="1D2129"/>
                </a:solidFill>
                <a:latin typeface="PingFangSC-Regular"/>
              </a:rPr>
              <a:t>个非交互式动画视频片段</a:t>
            </a:r>
            <a:r>
              <a:rPr lang="en-US" altLang="zh-CN" dirty="0">
                <a:solidFill>
                  <a:srgbClr val="1D2129"/>
                </a:solidFill>
                <a:latin typeface="PingFangSC-Regular"/>
              </a:rPr>
              <a:t>:6</a:t>
            </a:r>
            <a:r>
              <a:rPr lang="zh-CN" altLang="en-US" dirty="0">
                <a:solidFill>
                  <a:srgbClr val="1D2129"/>
                </a:solidFill>
                <a:latin typeface="PingFangSC-Regular"/>
              </a:rPr>
              <a:t>个虚拟环境</a:t>
            </a:r>
            <a:r>
              <a:rPr lang="en-US" altLang="zh-CN" dirty="0">
                <a:solidFill>
                  <a:srgbClr val="1D2129"/>
                </a:solidFill>
                <a:latin typeface="PingFangSC-Regular"/>
              </a:rPr>
              <a:t>× 6</a:t>
            </a:r>
            <a:r>
              <a:rPr lang="zh-CN" altLang="en-US" dirty="0">
                <a:solidFill>
                  <a:srgbClr val="1D2129"/>
                </a:solidFill>
                <a:latin typeface="PingFangSC-Regular"/>
              </a:rPr>
              <a:t>个</a:t>
            </a:r>
            <a:r>
              <a:rPr lang="en-US" altLang="zh-CN" dirty="0" err="1">
                <a:solidFill>
                  <a:srgbClr val="1D2129"/>
                </a:solidFill>
                <a:latin typeface="PingFangSC-Regular"/>
              </a:rPr>
              <a:t>eHMI</a:t>
            </a:r>
            <a:r>
              <a:rPr lang="zh-CN" altLang="en-US" dirty="0">
                <a:solidFill>
                  <a:srgbClr val="1D2129"/>
                </a:solidFill>
                <a:latin typeface="PingFangSC-Regular"/>
              </a:rPr>
              <a:t>条件。所有的汽车都以每小时</a:t>
            </a:r>
            <a:r>
              <a:rPr lang="en-US" altLang="zh-CN" dirty="0">
                <a:solidFill>
                  <a:srgbClr val="1D2129"/>
                </a:solidFill>
                <a:latin typeface="PingFangSC-Regular"/>
              </a:rPr>
              <a:t>35</a:t>
            </a:r>
            <a:r>
              <a:rPr lang="zh-CN" altLang="en-US" dirty="0">
                <a:solidFill>
                  <a:srgbClr val="1D2129"/>
                </a:solidFill>
                <a:latin typeface="PingFangSC-Regular"/>
              </a:rPr>
              <a:t>公里的速度行驶，除非为了行人而减速，视频长</a:t>
            </a:r>
            <a:r>
              <a:rPr lang="en-US" altLang="zh-CN" dirty="0">
                <a:solidFill>
                  <a:srgbClr val="1D2129"/>
                </a:solidFill>
                <a:latin typeface="PingFangSC-Regular"/>
              </a:rPr>
              <a:t>25</a:t>
            </a:r>
            <a:r>
              <a:rPr lang="zh-CN" altLang="en-US" dirty="0">
                <a:solidFill>
                  <a:srgbClr val="1D2129"/>
                </a:solidFill>
                <a:latin typeface="PingFangSC-Regular"/>
              </a:rPr>
              <a:t>秒，播放速度为</a:t>
            </a:r>
            <a:r>
              <a:rPr lang="en-US" altLang="zh-CN" dirty="0">
                <a:solidFill>
                  <a:srgbClr val="1D2129"/>
                </a:solidFill>
                <a:latin typeface="PingFangSC-Regular"/>
              </a:rPr>
              <a:t>60</a:t>
            </a:r>
            <a:r>
              <a:rPr lang="zh-CN" altLang="en-US" dirty="0">
                <a:solidFill>
                  <a:srgbClr val="1D2129"/>
                </a:solidFill>
                <a:latin typeface="PingFangSC-Regular"/>
              </a:rPr>
              <a:t>帧</a:t>
            </a:r>
            <a:r>
              <a:rPr lang="en-US" altLang="zh-CN" dirty="0">
                <a:solidFill>
                  <a:srgbClr val="1D2129"/>
                </a:solidFill>
                <a:latin typeface="PingFangSC-Regular"/>
              </a:rPr>
              <a:t>/</a:t>
            </a:r>
            <a:r>
              <a:rPr lang="zh-CN" altLang="en-US" dirty="0">
                <a:solidFill>
                  <a:srgbClr val="1D2129"/>
                </a:solidFill>
                <a:latin typeface="PingFangSC-Regular"/>
              </a:rPr>
              <a:t>秒。使用了三种环境</a:t>
            </a:r>
            <a:r>
              <a:rPr lang="en-US" altLang="zh-CN" dirty="0">
                <a:solidFill>
                  <a:srgbClr val="1D2129"/>
                </a:solidFill>
                <a:latin typeface="PingFangSC-Regular"/>
              </a:rPr>
              <a:t>:</a:t>
            </a:r>
            <a:r>
              <a:rPr lang="zh-CN" altLang="en-US" dirty="0">
                <a:solidFill>
                  <a:srgbClr val="1D2129"/>
                </a:solidFill>
                <a:latin typeface="PingFangSC-Regular"/>
              </a:rPr>
              <a:t>直行路段，</a:t>
            </a:r>
            <a:r>
              <a:rPr lang="en-US" altLang="zh-CN" dirty="0">
                <a:solidFill>
                  <a:srgbClr val="1D2129"/>
                </a:solidFill>
                <a:latin typeface="PingFangSC-Regular"/>
              </a:rPr>
              <a:t>T</a:t>
            </a:r>
            <a:r>
              <a:rPr lang="zh-CN" altLang="en-US" dirty="0">
                <a:solidFill>
                  <a:srgbClr val="1D2129"/>
                </a:solidFill>
                <a:latin typeface="PingFangSC-Regular"/>
              </a:rPr>
              <a:t>形路口和十字路口，每个</a:t>
            </a:r>
            <a:r>
              <a:rPr lang="en-US" altLang="zh-CN" dirty="0" err="1">
                <a:solidFill>
                  <a:srgbClr val="1D2129"/>
                </a:solidFill>
                <a:latin typeface="PingFangSC-Regular"/>
              </a:rPr>
              <a:t>eHMI</a:t>
            </a:r>
            <a:r>
              <a:rPr lang="zh-CN" altLang="en-US" dirty="0">
                <a:solidFill>
                  <a:srgbClr val="1D2129"/>
                </a:solidFill>
                <a:latin typeface="PingFangSC-Regular"/>
              </a:rPr>
              <a:t>都有两种不同的交通行为（停车与不停车），因此，每个</a:t>
            </a:r>
            <a:r>
              <a:rPr lang="en-US" altLang="zh-CN" dirty="0" err="1">
                <a:solidFill>
                  <a:srgbClr val="1D2129"/>
                </a:solidFill>
                <a:latin typeface="PingFangSC-Regular"/>
              </a:rPr>
              <a:t>eHMI</a:t>
            </a:r>
            <a:r>
              <a:rPr lang="zh-CN" altLang="en-US" dirty="0">
                <a:solidFill>
                  <a:srgbClr val="1D2129"/>
                </a:solidFill>
                <a:latin typeface="PingFangSC-Regular"/>
              </a:rPr>
              <a:t>条件有</a:t>
            </a:r>
            <a:r>
              <a:rPr lang="en-US" altLang="zh-CN" dirty="0">
                <a:solidFill>
                  <a:srgbClr val="1D2129"/>
                </a:solidFill>
                <a:latin typeface="PingFangSC-Regular"/>
              </a:rPr>
              <a:t>6</a:t>
            </a:r>
            <a:r>
              <a:rPr lang="zh-CN" altLang="en-US" dirty="0">
                <a:solidFill>
                  <a:srgbClr val="1D2129"/>
                </a:solidFill>
                <a:latin typeface="PingFangSC-Regular"/>
              </a:rPr>
              <a:t>个视频，摄像机的视角是一个等待过马路的行人视角。动画的视场是</a:t>
            </a:r>
            <a:r>
              <a:rPr lang="en-US" altLang="zh-CN" dirty="0">
                <a:solidFill>
                  <a:srgbClr val="1D2129"/>
                </a:solidFill>
                <a:latin typeface="PingFangSC-Regular"/>
              </a:rPr>
              <a:t>80</a:t>
            </a:r>
            <a:r>
              <a:rPr lang="zh-CN" altLang="en-US" dirty="0">
                <a:solidFill>
                  <a:srgbClr val="1D2129"/>
                </a:solidFill>
                <a:latin typeface="PingFangSC-Regular"/>
              </a:rPr>
              <a:t>度，可以看到大部分环境。</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05727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00d1f02-1100-4b6c-bd37-92dfe6f6b5eb"/>
  <p:tag name="COMMONDATA" val="eyJoZGlkIjoiNWU0MDk5NzRlMGY4MjI4MDdkNzdiOTlhMWUzZjE5NDgifQ=="/>
</p:tagLst>
</file>

<file path=ppt/theme/theme1.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8970</TotalTime>
  <Words>2869</Words>
  <Application>Microsoft Office PowerPoint</Application>
  <PresentationFormat>宽屏</PresentationFormat>
  <Paragraphs>133</Paragraphs>
  <Slides>33</Slides>
  <Notes>32</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Arial Unicode MS</vt:lpstr>
      <vt:lpstr>PingFangSC-Regular</vt:lpstr>
      <vt:lpstr>方正大标宋简体</vt:lpstr>
      <vt:lpstr>方正兰亭细黑_GBK</vt:lpstr>
      <vt:lpstr>黑体</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
  <cp:keywords>RP</cp:keywords>
  <dc:description>RP</dc:description>
  <cp:lastModifiedBy>泽漩 李</cp:lastModifiedBy>
  <cp:revision>63</cp:revision>
  <dcterms:created xsi:type="dcterms:W3CDTF">2018-03-09T08:38:00Z</dcterms:created>
  <dcterms:modified xsi:type="dcterms:W3CDTF">2024-03-27T15:13:12Z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F7BE868AC5EE45D882BF578F0F233D6C_13</vt:lpwstr>
  </property>
</Properties>
</file>